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69"/>
  </p:notesMasterIdLst>
  <p:sldIdLst>
    <p:sldId id="256" r:id="rId2"/>
    <p:sldId id="257" r:id="rId3"/>
    <p:sldId id="296" r:id="rId4"/>
    <p:sldId id="297" r:id="rId5"/>
    <p:sldId id="258" r:id="rId6"/>
    <p:sldId id="323" r:id="rId7"/>
    <p:sldId id="259" r:id="rId8"/>
    <p:sldId id="298" r:id="rId9"/>
    <p:sldId id="322" r:id="rId10"/>
    <p:sldId id="260" r:id="rId11"/>
    <p:sldId id="261" r:id="rId12"/>
    <p:sldId id="262" r:id="rId13"/>
    <p:sldId id="263" r:id="rId14"/>
    <p:sldId id="264" r:id="rId15"/>
    <p:sldId id="265" r:id="rId16"/>
    <p:sldId id="266" r:id="rId17"/>
    <p:sldId id="267" r:id="rId18"/>
    <p:sldId id="268" r:id="rId19"/>
    <p:sldId id="269" r:id="rId20"/>
    <p:sldId id="302" r:id="rId21"/>
    <p:sldId id="303" r:id="rId22"/>
    <p:sldId id="304" r:id="rId23"/>
    <p:sldId id="305" r:id="rId24"/>
    <p:sldId id="306" r:id="rId25"/>
    <p:sldId id="307" r:id="rId26"/>
    <p:sldId id="308" r:id="rId27"/>
    <p:sldId id="300" r:id="rId28"/>
    <p:sldId id="299" r:id="rId29"/>
    <p:sldId id="272" r:id="rId30"/>
    <p:sldId id="270" r:id="rId31"/>
    <p:sldId id="271" r:id="rId32"/>
    <p:sldId id="273" r:id="rId33"/>
    <p:sldId id="274" r:id="rId34"/>
    <p:sldId id="275" r:id="rId35"/>
    <p:sldId id="276" r:id="rId36"/>
    <p:sldId id="277" r:id="rId37"/>
    <p:sldId id="278" r:id="rId38"/>
    <p:sldId id="316" r:id="rId39"/>
    <p:sldId id="279" r:id="rId40"/>
    <p:sldId id="280" r:id="rId41"/>
    <p:sldId id="281" r:id="rId42"/>
    <p:sldId id="282" r:id="rId43"/>
    <p:sldId id="283" r:id="rId44"/>
    <p:sldId id="317" r:id="rId45"/>
    <p:sldId id="284" r:id="rId46"/>
    <p:sldId id="285" r:id="rId47"/>
    <p:sldId id="286" r:id="rId48"/>
    <p:sldId id="287" r:id="rId49"/>
    <p:sldId id="288" r:id="rId50"/>
    <p:sldId id="289" r:id="rId51"/>
    <p:sldId id="290" r:id="rId52"/>
    <p:sldId id="291" r:id="rId53"/>
    <p:sldId id="292" r:id="rId54"/>
    <p:sldId id="293" r:id="rId55"/>
    <p:sldId id="294" r:id="rId56"/>
    <p:sldId id="295" r:id="rId57"/>
    <p:sldId id="318" r:id="rId58"/>
    <p:sldId id="310" r:id="rId59"/>
    <p:sldId id="309" r:id="rId60"/>
    <p:sldId id="311" r:id="rId61"/>
    <p:sldId id="313" r:id="rId62"/>
    <p:sldId id="312" r:id="rId63"/>
    <p:sldId id="320" r:id="rId64"/>
    <p:sldId id="319" r:id="rId65"/>
    <p:sldId id="314" r:id="rId66"/>
    <p:sldId id="315" r:id="rId67"/>
    <p:sldId id="321" r:id="rId68"/>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8547" autoAdjust="0"/>
  </p:normalViewPr>
  <p:slideViewPr>
    <p:cSldViewPr snapToGrid="0" snapToObjects="1">
      <p:cViewPr varScale="1">
        <p:scale>
          <a:sx n="69" d="100"/>
          <a:sy n="69" d="100"/>
        </p:scale>
        <p:origin x="-159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notesMaster" Target="notesMasters/notesMaster1.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printerSettings" Target="printerSettings/printerSettings1.bin"/><Relationship Id="rId71" Type="http://schemas.openxmlformats.org/officeDocument/2006/relationships/presProps" Target="presProps.xml"/><Relationship Id="rId72"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theme" Target="theme/theme1.xml"/><Relationship Id="rId74"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71799" cy="458788"/>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3884612" y="0"/>
            <a:ext cx="2971799" cy="458788"/>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1371600" y="1143000"/>
            <a:ext cx="4114800"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685800" y="4400550"/>
            <a:ext cx="5486399" cy="3600450"/>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8685213"/>
            <a:ext cx="2971799" cy="458786"/>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3884612" y="8685213"/>
            <a:ext cx="2971799" cy="458786"/>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897411883"/>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labs.google.com/papers/mapreduce.html" TargetMode="External"/><Relationship Id="rId4" Type="http://schemas.openxmlformats.org/officeDocument/2006/relationships/hyperlink" Target="http://hadoop.apache.org/core/" TargetMode="External"/><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 Id="rId3" Type="http://schemas.openxmlformats.org/officeDocument/2006/relationships/hyperlink" Target="http://www.emc.com/leadership/digital-universe/iview/big-data-2020.htm" TargetMode="Externa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 Id="rId3" Type="http://schemas.openxmlformats.org/officeDocument/2006/relationships/hyperlink" Target="http://en.wikipedia.org/wiki/MapReduce" TargetMode="Externa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 Id="rId3" Type="http://schemas.openxmlformats.org/officeDocument/2006/relationships/hyperlink" Target="http://www.emc.com/leadership/digital-universe/iview/big-data-2020.htm" TargetMode="Externa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 Id="rId3" Type="http://schemas.openxmlformats.org/officeDocument/2006/relationships/hyperlink" Target="http://borthakur.com/ftp/sigmodwarehouse2010.pdf" TargetMode="Externa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 Id="rId3" Type="http://schemas.openxmlformats.org/officeDocument/2006/relationships/hyperlink" Target="http://borthakur.com/ftp/sigmodwarehouse2010.pdf" TargetMode="Externa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 Id="rId3" Type="http://schemas.openxmlformats.org/officeDocument/2006/relationships/hyperlink" Target="http://borthakur.com/ftp/sigmodwarehouse2010.pdf" TargetMode="Externa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 Id="rId3" Type="http://schemas.openxmlformats.org/officeDocument/2006/relationships/hyperlink" Target="http://borthakur.com/ftp/sigmodwarehouse2010.pdf" TargetMode="Externa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 Id="rId3" Type="http://schemas.openxmlformats.org/officeDocument/2006/relationships/hyperlink" Target="http://www.emc.com/leadership/digital-universe/iview/big-data-2020.htm" TargetMode="Externa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 Id="rId3" Type="http://schemas.openxmlformats.org/officeDocument/2006/relationships/hyperlink" Target="http://www.emc.com/leadership/digital-universe/iview/big-data-2020.htm"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 Id="rId3" Type="http://schemas.openxmlformats.org/officeDocument/2006/relationships/hyperlink" Target="http://www.emc.com/leadership/digital-universe/iview/big-data-2020.htm"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90" name="Shape 90"/>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a:buNone/>
            </a:pPr>
            <a:r>
              <a:rPr lang="en-US" sz="1800" b="0" i="0" u="none" strike="noStrike" cap="none" baseline="0"/>
              <a:t>http://bigdatauniversity.com/wpcourses/</a:t>
            </a:r>
          </a:p>
        </p:txBody>
      </p:sp>
      <p:sp>
        <p:nvSpPr>
          <p:cNvPr id="91" name="Shape 91"/>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txBox="1">
            <a:spLocks noGrp="1"/>
          </p:cNvSpPr>
          <p:nvPr>
            <p:ph type="body" idx="1"/>
          </p:nvPr>
        </p:nvSpPr>
        <p:spPr>
          <a:xfrm>
            <a:off x="685800" y="4400550"/>
            <a:ext cx="5486399" cy="3600450"/>
          </a:xfrm>
          <a:prstGeom prst="rect">
            <a:avLst/>
          </a:prstGeom>
        </p:spPr>
        <p:txBody>
          <a:bodyPr lIns="91425" tIns="91425" rIns="91425" bIns="91425" anchor="ctr" anchorCtr="0">
            <a:noAutofit/>
          </a:bodyPr>
          <a:lstStyle/>
          <a:p>
            <a:endParaRPr/>
          </a:p>
        </p:txBody>
      </p:sp>
      <p:sp>
        <p:nvSpPr>
          <p:cNvPr id="127" name="Shape 127"/>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txBox="1">
            <a:spLocks noGrp="1"/>
          </p:cNvSpPr>
          <p:nvPr>
            <p:ph type="body" idx="1"/>
          </p:nvPr>
        </p:nvSpPr>
        <p:spPr>
          <a:xfrm>
            <a:off x="685800" y="4400550"/>
            <a:ext cx="5486399" cy="3600450"/>
          </a:xfrm>
          <a:prstGeom prst="rect">
            <a:avLst/>
          </a:prstGeom>
        </p:spPr>
        <p:txBody>
          <a:bodyPr lIns="91425" tIns="91425" rIns="91425" bIns="91425" anchor="ctr" anchorCtr="0">
            <a:noAutofit/>
          </a:bodyPr>
          <a:lstStyle/>
          <a:p>
            <a:endParaRPr/>
          </a:p>
        </p:txBody>
      </p:sp>
      <p:sp>
        <p:nvSpPr>
          <p:cNvPr id="139" name="Shape 139"/>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46" name="Shape 146"/>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endParaRPr/>
          </a:p>
        </p:txBody>
      </p:sp>
      <p:sp>
        <p:nvSpPr>
          <p:cNvPr id="147" name="Shape 147"/>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53" name="Shape 153"/>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endParaRPr/>
          </a:p>
        </p:txBody>
      </p:sp>
      <p:sp>
        <p:nvSpPr>
          <p:cNvPr id="154" name="Shape 154"/>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67" name="Shape 167"/>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endParaRPr/>
          </a:p>
        </p:txBody>
      </p:sp>
      <p:sp>
        <p:nvSpPr>
          <p:cNvPr id="168" name="Shape 16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txBox="1">
            <a:spLocks noGrp="1"/>
          </p:cNvSpPr>
          <p:nvPr>
            <p:ph type="body" idx="1"/>
          </p:nvPr>
        </p:nvSpPr>
        <p:spPr>
          <a:xfrm>
            <a:off x="685800" y="4400550"/>
            <a:ext cx="5486399" cy="3600450"/>
          </a:xfrm>
          <a:prstGeom prst="rect">
            <a:avLst/>
          </a:prstGeom>
        </p:spPr>
        <p:txBody>
          <a:bodyPr lIns="91425" tIns="91425" rIns="91425" bIns="91425" anchor="ctr" anchorCtr="0">
            <a:noAutofit/>
          </a:bodyPr>
          <a:lstStyle/>
          <a:p>
            <a:endParaRPr/>
          </a:p>
        </p:txBody>
      </p:sp>
      <p:sp>
        <p:nvSpPr>
          <p:cNvPr id="180" name="Shape 180"/>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86" name="Shape 186"/>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a:buNone/>
            </a:pPr>
            <a:r>
              <a:rPr lang="en-US" sz="1800" b="0" i="0" u="none" strike="noStrike" cap="none" baseline="0"/>
              <a:t>robustness (against machine AND operation malfunction) </a:t>
            </a:r>
          </a:p>
          <a:p>
            <a:pPr>
              <a:buNone/>
            </a:pPr>
            <a:r>
              <a:rPr lang="en-US" sz="1800" b="0" i="0" u="none" strike="noStrike" cap="none" baseline="0"/>
              <a:t>fast reads AND updates/inserts </a:t>
            </a:r>
          </a:p>
          <a:p>
            <a:pPr>
              <a:buNone/>
            </a:pPr>
            <a:r>
              <a:rPr lang="en-US" sz="1800" b="0" i="0" u="none" strike="noStrike" cap="none" baseline="0"/>
              <a:t>scalable (data and user volume) </a:t>
            </a:r>
          </a:p>
          <a:p>
            <a:pPr>
              <a:buNone/>
            </a:pPr>
            <a:r>
              <a:rPr lang="en-US" sz="1800" b="0" i="0" u="none" strike="noStrike" cap="none" baseline="0"/>
              <a:t>generic (you have only ONE Data System in-house) </a:t>
            </a:r>
          </a:p>
          <a:p>
            <a:pPr>
              <a:buNone/>
            </a:pPr>
            <a:r>
              <a:rPr lang="en-US" sz="1800" b="0" i="0" u="none" strike="noStrike" cap="none" baseline="0"/>
              <a:t>extensible </a:t>
            </a:r>
          </a:p>
          <a:p>
            <a:pPr>
              <a:buNone/>
            </a:pPr>
            <a:r>
              <a:rPr lang="en-US" sz="1800" b="0" i="0" u="none" strike="noStrike" cap="none" baseline="0"/>
              <a:t>allows ad-hoc analysis </a:t>
            </a:r>
          </a:p>
          <a:p>
            <a:pPr>
              <a:buNone/>
            </a:pPr>
            <a:r>
              <a:rPr lang="en-US" sz="1800" b="0" i="0" u="none" strike="noStrike" cap="none" baseline="0"/>
              <a:t>low-cost maintenance </a:t>
            </a:r>
          </a:p>
          <a:p>
            <a:pPr>
              <a:buNone/>
            </a:pPr>
            <a:r>
              <a:rPr lang="en-US" sz="1800" b="0" i="0" u="none" strike="noStrike" cap="none" baseline="0"/>
              <a:t>debuggable</a:t>
            </a:r>
          </a:p>
          <a:p>
            <a:endParaRPr lang="en-US" sz="1800" b="0" i="0" u="none" strike="noStrike" cap="none" baseline="0"/>
          </a:p>
        </p:txBody>
      </p:sp>
      <p:sp>
        <p:nvSpPr>
          <p:cNvPr id="187" name="Shape 187"/>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txBox="1">
            <a:spLocks noGrp="1"/>
          </p:cNvSpPr>
          <p:nvPr>
            <p:ph type="body" idx="1"/>
          </p:nvPr>
        </p:nvSpPr>
        <p:spPr>
          <a:xfrm>
            <a:off x="685800" y="4400550"/>
            <a:ext cx="5486399" cy="3600450"/>
          </a:xfrm>
          <a:prstGeom prst="rect">
            <a:avLst/>
          </a:prstGeom>
        </p:spPr>
        <p:txBody>
          <a:bodyPr lIns="91425" tIns="91425" rIns="91425" bIns="91425" anchor="ctr" anchorCtr="0">
            <a:noAutofit/>
          </a:bodyPr>
          <a:lstStyle/>
          <a:p>
            <a:endParaRPr/>
          </a:p>
        </p:txBody>
      </p:sp>
      <p:sp>
        <p:nvSpPr>
          <p:cNvPr id="193" name="Shape 193"/>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99" name="Shape 199"/>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endParaRPr lang="en-US" sz="1200" b="0" i="0" u="none" strike="noStrike" cap="none" baseline="0" dirty="0">
              <a:solidFill>
                <a:schemeClr val="dk1"/>
              </a:solidFill>
              <a:latin typeface="Calibri"/>
              <a:ea typeface="Calibri"/>
              <a:cs typeface="Calibri"/>
              <a:sym typeface="Calibri"/>
            </a:endParaRPr>
          </a:p>
        </p:txBody>
      </p:sp>
      <p:sp>
        <p:nvSpPr>
          <p:cNvPr id="200" name="Shape 200"/>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www.slideshare.net</a:t>
            </a:r>
            <a:r>
              <a:rPr lang="en-US" dirty="0" smtClean="0"/>
              <a:t>/spf13/</a:t>
            </a:r>
            <a:r>
              <a:rPr lang="en-US" dirty="0" err="1" smtClean="0"/>
              <a:t>mongodb</a:t>
            </a:r>
            <a:r>
              <a:rPr lang="en-US" dirty="0" smtClean="0"/>
              <a:t>-and-</a:t>
            </a:r>
            <a:r>
              <a:rPr lang="en-US" dirty="0" err="1" smtClean="0"/>
              <a:t>hadoop</a:t>
            </a: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3456738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txBox="1">
            <a:spLocks noGrp="1"/>
          </p:cNvSpPr>
          <p:nvPr>
            <p:ph type="body" idx="1"/>
          </p:nvPr>
        </p:nvSpPr>
        <p:spPr>
          <a:xfrm>
            <a:off x="685800" y="4400550"/>
            <a:ext cx="5486399" cy="3600450"/>
          </a:xfrm>
          <a:prstGeom prst="rect">
            <a:avLst/>
          </a:prstGeom>
        </p:spPr>
        <p:txBody>
          <a:bodyPr lIns="91425" tIns="91425" rIns="91425" bIns="91425" anchor="ctr" anchorCtr="0">
            <a:noAutofit/>
          </a:bodyPr>
          <a:lstStyle/>
          <a:p>
            <a:endParaRPr/>
          </a:p>
        </p:txBody>
      </p:sp>
      <p:sp>
        <p:nvSpPr>
          <p:cNvPr id="97" name="Shape 97"/>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Rot="1" noChangeAspect="1" noChangeArrowheads="1"/>
          </p:cNvSpPr>
          <p:nvPr>
            <p:ph type="sldImg"/>
          </p:nvPr>
        </p:nvSpPr>
        <p:spPr>
          <a:xfrm>
            <a:off x="1371600" y="1143000"/>
            <a:ext cx="4114800" cy="3086100"/>
          </a:xfrm>
        </p:spPr>
      </p:sp>
      <p:sp>
        <p:nvSpPr>
          <p:cNvPr id="16386" name="Rectangle 2"/>
          <p:cNvSpPr>
            <a:spLocks noGrp="1" noChangeArrowheads="1"/>
          </p:cNvSpPr>
          <p:nvPr>
            <p:ph type="body" idx="1"/>
          </p:nvPr>
        </p:nvSpPr>
        <p:spPr/>
        <p:txBody>
          <a:bodyPr/>
          <a:lstStyle/>
          <a:p>
            <a:pPr defTabSz="647700"/>
            <a:r>
              <a:rPr lang="en-US" sz="1600" dirty="0">
                <a:latin typeface="Helvetica" charset="0"/>
                <a:cs typeface="Helvetica" charset="0"/>
                <a:sym typeface="Helvetica" charset="0"/>
              </a:rPr>
              <a:t>By reducing transactional semantics the </a:t>
            </a:r>
            <a:r>
              <a:rPr lang="en-US" sz="1600" dirty="0" err="1">
                <a:latin typeface="Helvetica" charset="0"/>
                <a:cs typeface="Helvetica" charset="0"/>
                <a:sym typeface="Helvetica" charset="0"/>
              </a:rPr>
              <a:t>db</a:t>
            </a:r>
            <a:r>
              <a:rPr lang="en-US" sz="1600" dirty="0">
                <a:latin typeface="Helvetica" charset="0"/>
                <a:cs typeface="Helvetica" charset="0"/>
                <a:sym typeface="Helvetica" charset="0"/>
              </a:rPr>
              <a:t> provides, one can still solve an interesting set of problems where performance is very important, and horizontal scaling then becomes easier</a:t>
            </a:r>
            <a:r>
              <a:rPr lang="en-US" sz="1600" dirty="0" smtClean="0">
                <a:latin typeface="Helvetica" charset="0"/>
                <a:cs typeface="Helvetica" charset="0"/>
                <a:sym typeface="Helvetica" charset="0"/>
              </a:rPr>
              <a:t>.</a:t>
            </a:r>
          </a:p>
          <a:p>
            <a:pPr defTabSz="647700"/>
            <a:r>
              <a:rPr lang="en-US" sz="1600" dirty="0" smtClean="0">
                <a:latin typeface="Helvetica" charset="0"/>
                <a:cs typeface="Helvetica" charset="0"/>
                <a:sym typeface="Helvetica" charset="0"/>
              </a:rPr>
              <a:t>http://</a:t>
            </a:r>
            <a:r>
              <a:rPr lang="en-US" sz="1600" dirty="0" err="1" smtClean="0">
                <a:latin typeface="Helvetica" charset="0"/>
                <a:cs typeface="Helvetica" charset="0"/>
                <a:sym typeface="Helvetica" charset="0"/>
              </a:rPr>
              <a:t>www.slideshare.net</a:t>
            </a:r>
            <a:r>
              <a:rPr lang="en-US" sz="1600" dirty="0" smtClean="0">
                <a:latin typeface="Helvetica" charset="0"/>
                <a:cs typeface="Helvetica" charset="0"/>
                <a:sym typeface="Helvetica" charset="0"/>
              </a:rPr>
              <a:t>/spf13/</a:t>
            </a:r>
            <a:r>
              <a:rPr lang="en-US" sz="1600" dirty="0" err="1" smtClean="0">
                <a:latin typeface="Helvetica" charset="0"/>
                <a:cs typeface="Helvetica" charset="0"/>
                <a:sym typeface="Helvetica" charset="0"/>
              </a:rPr>
              <a:t>mongodb</a:t>
            </a:r>
            <a:r>
              <a:rPr lang="en-US" sz="1600" dirty="0" smtClean="0">
                <a:latin typeface="Helvetica" charset="0"/>
                <a:cs typeface="Helvetica" charset="0"/>
                <a:sym typeface="Helvetica" charset="0"/>
              </a:rPr>
              <a:t>-and-</a:t>
            </a:r>
            <a:r>
              <a:rPr lang="en-US" sz="1600" dirty="0" err="1" smtClean="0">
                <a:latin typeface="Helvetica" charset="0"/>
                <a:cs typeface="Helvetica" charset="0"/>
                <a:sym typeface="Helvetica" charset="0"/>
              </a:rPr>
              <a:t>hadoop</a:t>
            </a:r>
            <a:endParaRPr lang="en-US" sz="1600" dirty="0">
              <a:latin typeface="Helvetica" charset="0"/>
              <a:cs typeface="Helvetica" charset="0"/>
              <a:sym typeface="Helvetica"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www.slideshare.net</a:t>
            </a:r>
            <a:r>
              <a:rPr lang="en-US" dirty="0" smtClean="0"/>
              <a:t>/spf13/</a:t>
            </a:r>
            <a:r>
              <a:rPr lang="en-US" dirty="0" err="1" smtClean="0"/>
              <a:t>mongodb</a:t>
            </a:r>
            <a:r>
              <a:rPr lang="en-US" dirty="0" smtClean="0"/>
              <a:t>-and-</a:t>
            </a:r>
            <a:r>
              <a:rPr lang="en-US" dirty="0" err="1" smtClean="0"/>
              <a:t>hadoop</a:t>
            </a: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5906698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http://</a:t>
            </a:r>
            <a:r>
              <a:rPr lang="en-US" dirty="0" err="1" smtClean="0"/>
              <a:t>www.slideshare.net</a:t>
            </a:r>
            <a:r>
              <a:rPr lang="en-US" dirty="0" smtClean="0"/>
              <a:t>/spf13/</a:t>
            </a:r>
            <a:r>
              <a:rPr lang="en-US" dirty="0" err="1" smtClean="0"/>
              <a:t>mongodb</a:t>
            </a:r>
            <a:r>
              <a:rPr lang="en-US" dirty="0" smtClean="0"/>
              <a:t>-and-</a:t>
            </a:r>
            <a:r>
              <a:rPr lang="en-US" dirty="0" err="1" smtClean="0"/>
              <a:t>hadoop</a:t>
            </a: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7517314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www.slideshare.net</a:t>
            </a:r>
            <a:r>
              <a:rPr lang="en-US" dirty="0" smtClean="0"/>
              <a:t>/spf13/</a:t>
            </a:r>
            <a:r>
              <a:rPr lang="en-US" dirty="0" err="1" smtClean="0"/>
              <a:t>mongodb</a:t>
            </a:r>
            <a:r>
              <a:rPr lang="en-US" dirty="0" smtClean="0"/>
              <a:t>-and-</a:t>
            </a:r>
            <a:r>
              <a:rPr lang="en-US" dirty="0" err="1" smtClean="0"/>
              <a:t>hadoop</a:t>
            </a: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5087626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www.slideshare.net</a:t>
            </a:r>
            <a:r>
              <a:rPr lang="en-US" dirty="0" smtClean="0"/>
              <a:t>/spf13/</a:t>
            </a:r>
            <a:r>
              <a:rPr lang="en-US" dirty="0" err="1" smtClean="0"/>
              <a:t>mongodb</a:t>
            </a:r>
            <a:r>
              <a:rPr lang="en-US" dirty="0" smtClean="0"/>
              <a:t>-and-</a:t>
            </a:r>
            <a:r>
              <a:rPr lang="en-US" dirty="0" err="1" smtClean="0"/>
              <a:t>hadoop</a:t>
            </a: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9824814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http://</a:t>
            </a:r>
            <a:r>
              <a:rPr lang="en-US" dirty="0" err="1" smtClean="0"/>
              <a:t>www.slideshare.net</a:t>
            </a:r>
            <a:r>
              <a:rPr lang="en-US" dirty="0" smtClean="0"/>
              <a:t>/spf13/</a:t>
            </a:r>
            <a:r>
              <a:rPr lang="en-US" dirty="0" err="1" smtClean="0"/>
              <a:t>mongodb</a:t>
            </a:r>
            <a:r>
              <a:rPr lang="en-US" dirty="0" smtClean="0"/>
              <a:t>-and-</a:t>
            </a:r>
            <a:r>
              <a:rPr lang="en-US" dirty="0" err="1" smtClean="0"/>
              <a:t>hadoop</a:t>
            </a: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0647498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99" name="Shape 199"/>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endParaRPr lang="en-US" sz="1200" b="0" i="0" u="none" strike="noStrike" cap="none" baseline="0" dirty="0">
              <a:solidFill>
                <a:schemeClr val="dk1"/>
              </a:solidFill>
              <a:latin typeface="Calibri"/>
              <a:ea typeface="Calibri"/>
              <a:cs typeface="Calibri"/>
              <a:sym typeface="Calibri"/>
            </a:endParaRPr>
          </a:p>
        </p:txBody>
      </p:sp>
      <p:sp>
        <p:nvSpPr>
          <p:cNvPr id="200" name="Shape 200"/>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99" name="Shape 199"/>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buSzPct val="25000"/>
              <a:buNone/>
            </a:pPr>
            <a:r>
              <a:rPr lang="en-US" sz="1200" b="0" i="0" u="none" strike="noStrike" cap="none" baseline="0" dirty="0">
                <a:solidFill>
                  <a:schemeClr val="dk1"/>
                </a:solidFill>
                <a:latin typeface="Calibri"/>
                <a:ea typeface="Calibri"/>
                <a:cs typeface="Calibri"/>
                <a:sym typeface="Calibri"/>
              </a:rPr>
              <a:t>http://</a:t>
            </a:r>
            <a:r>
              <a:rPr lang="en-US" sz="1200" b="0" i="0" u="none" strike="noStrike" cap="none" baseline="0" dirty="0" err="1">
                <a:solidFill>
                  <a:schemeClr val="dk1"/>
                </a:solidFill>
                <a:latin typeface="Calibri"/>
                <a:ea typeface="Calibri"/>
                <a:cs typeface="Calibri"/>
                <a:sym typeface="Calibri"/>
              </a:rPr>
              <a:t>hadoop.apache.org</a:t>
            </a:r>
            <a:r>
              <a:rPr lang="en-US" sz="1200" b="0" i="0" u="none" strike="noStrike" cap="none" baseline="0" dirty="0">
                <a:solidFill>
                  <a:schemeClr val="dk1"/>
                </a:solidFill>
                <a:latin typeface="Calibri"/>
                <a:ea typeface="Calibri"/>
                <a:cs typeface="Calibri"/>
                <a:sym typeface="Calibri"/>
              </a:rPr>
              <a:t>/docs/r1.2.1/</a:t>
            </a:r>
            <a:r>
              <a:rPr lang="en-US" sz="1200" b="0" i="0" u="none" strike="noStrike" cap="none" baseline="0" dirty="0" err="1">
                <a:solidFill>
                  <a:schemeClr val="dk1"/>
                </a:solidFill>
                <a:latin typeface="Calibri"/>
                <a:ea typeface="Calibri"/>
                <a:cs typeface="Calibri"/>
                <a:sym typeface="Calibri"/>
              </a:rPr>
              <a:t>index.html</a:t>
            </a:r>
            <a:endParaRPr lang="en-US" sz="1200" b="0" i="0" u="none" strike="noStrike" cap="none" baseline="0" dirty="0">
              <a:solidFill>
                <a:schemeClr val="dk1"/>
              </a:solidFill>
              <a:latin typeface="Calibri"/>
              <a:ea typeface="Calibri"/>
              <a:cs typeface="Calibri"/>
              <a:sym typeface="Calibri"/>
            </a:endParaRPr>
          </a:p>
          <a:p>
            <a:endParaRPr lang="en-US" sz="1200" b="0" i="0" u="none" strike="noStrike" cap="none" baseline="0" dirty="0">
              <a:solidFill>
                <a:schemeClr val="dk1"/>
              </a:solidFill>
              <a:latin typeface="Calibri"/>
              <a:ea typeface="Calibri"/>
              <a:cs typeface="Calibri"/>
              <a:sym typeface="Calibri"/>
            </a:endParaRPr>
          </a:p>
          <a:p>
            <a:pPr marL="0" marR="0" lvl="0" indent="0" algn="l" rtl="0">
              <a:lnSpc>
                <a:spcPct val="100000"/>
              </a:lnSpc>
              <a:buSzPct val="25000"/>
              <a:buNone/>
            </a:pPr>
            <a:r>
              <a:rPr lang="en-US" sz="1200" b="0" i="0" u="none" strike="noStrike" cap="none" baseline="0" dirty="0" err="1">
                <a:solidFill>
                  <a:schemeClr val="dk1"/>
                </a:solidFill>
                <a:latin typeface="Calibri"/>
                <a:ea typeface="Calibri"/>
                <a:cs typeface="Calibri"/>
                <a:sym typeface="Calibri"/>
              </a:rPr>
              <a:t>Hadoop</a:t>
            </a:r>
            <a:r>
              <a:rPr lang="en-US" sz="1200" b="0" i="0" u="none" strike="noStrike" cap="none" baseline="0" dirty="0">
                <a:solidFill>
                  <a:schemeClr val="dk1"/>
                </a:solidFill>
                <a:latin typeface="Calibri"/>
                <a:ea typeface="Calibri"/>
                <a:cs typeface="Calibri"/>
                <a:sym typeface="Calibri"/>
              </a:rPr>
              <a:t> is a framework for running applications on large clusters built of commodity hardware. The </a:t>
            </a:r>
            <a:r>
              <a:rPr lang="en-US" sz="1200" b="0" i="0" u="none" strike="noStrike" cap="none" baseline="0" dirty="0" err="1">
                <a:solidFill>
                  <a:schemeClr val="dk1"/>
                </a:solidFill>
                <a:latin typeface="Calibri"/>
                <a:ea typeface="Calibri"/>
                <a:cs typeface="Calibri"/>
                <a:sym typeface="Calibri"/>
              </a:rPr>
              <a:t>Hadoop</a:t>
            </a:r>
            <a:r>
              <a:rPr lang="en-US" sz="1200" b="0" i="0" u="none" strike="noStrike" cap="none" baseline="0" dirty="0">
                <a:solidFill>
                  <a:schemeClr val="dk1"/>
                </a:solidFill>
                <a:latin typeface="Calibri"/>
                <a:ea typeface="Calibri"/>
                <a:cs typeface="Calibri"/>
                <a:sym typeface="Calibri"/>
              </a:rPr>
              <a:t> framework transparently provides applications both reliability and data motion. </a:t>
            </a:r>
            <a:r>
              <a:rPr lang="en-US" sz="1200" b="0" i="0" u="none" strike="noStrike" cap="none" baseline="0" dirty="0" err="1">
                <a:solidFill>
                  <a:schemeClr val="dk1"/>
                </a:solidFill>
                <a:latin typeface="Calibri"/>
                <a:ea typeface="Calibri"/>
                <a:cs typeface="Calibri"/>
                <a:sym typeface="Calibri"/>
              </a:rPr>
              <a:t>Hadoop</a:t>
            </a:r>
            <a:r>
              <a:rPr lang="en-US" sz="1200" b="0" i="0" u="none" strike="noStrike" cap="none" baseline="0" dirty="0">
                <a:solidFill>
                  <a:schemeClr val="dk1"/>
                </a:solidFill>
                <a:latin typeface="Calibri"/>
                <a:ea typeface="Calibri"/>
                <a:cs typeface="Calibri"/>
                <a:sym typeface="Calibri"/>
              </a:rPr>
              <a:t> implements a computational paradigm named Map/Reduce, where the application is divided into many small fragments of work, each of which may be executed or </a:t>
            </a:r>
            <a:r>
              <a:rPr lang="en-US" sz="1200" b="0" i="0" u="none" strike="noStrike" cap="none" baseline="0" dirty="0" err="1">
                <a:solidFill>
                  <a:schemeClr val="dk1"/>
                </a:solidFill>
                <a:latin typeface="Calibri"/>
                <a:ea typeface="Calibri"/>
                <a:cs typeface="Calibri"/>
                <a:sym typeface="Calibri"/>
              </a:rPr>
              <a:t>reexecuted</a:t>
            </a:r>
            <a:r>
              <a:rPr lang="en-US" sz="1200" b="0" i="0" u="none" strike="noStrike" cap="none" baseline="0" dirty="0">
                <a:solidFill>
                  <a:schemeClr val="dk1"/>
                </a:solidFill>
                <a:latin typeface="Calibri"/>
                <a:ea typeface="Calibri"/>
                <a:cs typeface="Calibri"/>
                <a:sym typeface="Calibri"/>
              </a:rPr>
              <a:t> on any node in the cluster. In addition, it provides a distributed file system (HDFS) that stores data on the compute nodes, providing very high aggregate bandwidth across the cluster. Both Map/Reduce and the distributed file system are designed so that node failures are automatically handled by the framework.</a:t>
            </a:r>
          </a:p>
          <a:p>
            <a:endParaRPr lang="en-US" sz="1200" b="0" i="0" u="none" strike="noStrike" cap="none" baseline="0" dirty="0">
              <a:solidFill>
                <a:schemeClr val="dk1"/>
              </a:solidFill>
              <a:latin typeface="Calibri"/>
              <a:ea typeface="Calibri"/>
              <a:cs typeface="Calibri"/>
              <a:sym typeface="Calibri"/>
            </a:endParaRPr>
          </a:p>
          <a:p>
            <a:pPr marL="0" marR="0" lvl="0" indent="0" algn="l" rtl="0">
              <a:buSzPct val="25000"/>
              <a:buNone/>
            </a:pPr>
            <a:r>
              <a:rPr lang="en-US" sz="1200" b="0" i="0" u="none" strike="noStrike" cap="none" baseline="0" dirty="0">
                <a:solidFill>
                  <a:schemeClr val="dk1"/>
                </a:solidFill>
                <a:latin typeface="Calibri"/>
                <a:ea typeface="Calibri"/>
                <a:cs typeface="Calibri"/>
                <a:sym typeface="Calibri"/>
              </a:rPr>
              <a:t>Map/Reduce is a programming paradigm that was made popular by </a:t>
            </a:r>
            <a:r>
              <a:rPr lang="en-US" sz="1200" b="0" i="0" u="sng" strike="noStrike" cap="none" baseline="0" dirty="0">
                <a:solidFill>
                  <a:schemeClr val="hlink"/>
                </a:solidFill>
                <a:latin typeface="Calibri"/>
                <a:ea typeface="Calibri"/>
                <a:cs typeface="Calibri"/>
                <a:sym typeface="Calibri"/>
                <a:hlinkClick r:id="rId3"/>
              </a:rPr>
              <a:t>Google</a:t>
            </a:r>
            <a:r>
              <a:rPr lang="en-US" sz="1200" b="0" i="0" u="none" strike="noStrike" cap="none" baseline="0" dirty="0">
                <a:solidFill>
                  <a:schemeClr val="dk1"/>
                </a:solidFill>
                <a:latin typeface="Calibri"/>
                <a:ea typeface="Calibri"/>
                <a:cs typeface="Calibri"/>
                <a:sym typeface="Calibri"/>
              </a:rPr>
              <a:t> </a:t>
            </a:r>
            <a:r>
              <a:rPr lang="en-US" sz="1200" b="0" i="0" u="none" strike="noStrike" cap="none" baseline="0" dirty="0" smtClean="0">
                <a:solidFill>
                  <a:schemeClr val="dk1"/>
                </a:solidFill>
                <a:latin typeface="Calibri"/>
                <a:ea typeface="Calibri"/>
                <a:cs typeface="Calibri"/>
                <a:sym typeface="Calibri"/>
              </a:rPr>
              <a:t>wherein </a:t>
            </a:r>
            <a:r>
              <a:rPr lang="en-US" sz="1200" b="0" i="0" u="none" strike="noStrike" cap="none" baseline="0" dirty="0">
                <a:solidFill>
                  <a:schemeClr val="dk1"/>
                </a:solidFill>
                <a:latin typeface="Calibri"/>
                <a:ea typeface="Calibri"/>
                <a:cs typeface="Calibri"/>
                <a:sym typeface="Calibri"/>
              </a:rPr>
              <a:t>a task is divided in to small portions and distributed to a large number of nodes for processing (map), and the results are then summarized in to the final answer (reduce). Google and Yahoo use this for their search engine technology, among other things.</a:t>
            </a:r>
          </a:p>
          <a:p>
            <a:pPr marL="0" marR="0" lvl="0" indent="0" algn="l" rtl="0">
              <a:buSzPct val="25000"/>
              <a:buNone/>
            </a:pPr>
            <a:r>
              <a:rPr lang="en-US" sz="1200" b="0" i="0" u="none" strike="noStrike" cap="none" baseline="0" dirty="0" err="1">
                <a:solidFill>
                  <a:schemeClr val="dk1"/>
                </a:solidFill>
                <a:latin typeface="Calibri"/>
                <a:ea typeface="Calibri"/>
                <a:cs typeface="Calibri"/>
                <a:sym typeface="Calibri"/>
              </a:rPr>
              <a:t>Hadoop</a:t>
            </a:r>
            <a:r>
              <a:rPr lang="en-US" sz="1200" b="0" i="0" u="none" strike="noStrike" cap="none" baseline="0" dirty="0">
                <a:solidFill>
                  <a:schemeClr val="dk1"/>
                </a:solidFill>
                <a:latin typeface="Calibri"/>
                <a:ea typeface="Calibri"/>
                <a:cs typeface="Calibri"/>
                <a:sym typeface="Calibri"/>
              </a:rPr>
              <a:t> is a generic framework for implementing this kind of processing </a:t>
            </a:r>
            <a:r>
              <a:rPr lang="en-US" sz="1200" b="0" i="0" u="none" strike="noStrike" cap="none" baseline="0" dirty="0" smtClean="0">
                <a:solidFill>
                  <a:schemeClr val="dk1"/>
                </a:solidFill>
                <a:latin typeface="Calibri"/>
                <a:ea typeface="Calibri"/>
                <a:cs typeface="Calibri"/>
                <a:sym typeface="Calibri"/>
              </a:rPr>
              <a:t>scheme  it </a:t>
            </a:r>
            <a:r>
              <a:rPr lang="en-US" sz="1200" b="0" i="0" u="none" strike="noStrike" cap="none" baseline="0" dirty="0">
                <a:solidFill>
                  <a:schemeClr val="dk1"/>
                </a:solidFill>
                <a:latin typeface="Calibri"/>
                <a:ea typeface="Calibri"/>
                <a:cs typeface="Calibri"/>
                <a:sym typeface="Calibri"/>
              </a:rPr>
              <a:t>provides neat features such as fault tolerance and lets you bring together pretty much any kind of hardware to do the processing. It also scales extremely well, provided your problem fits the paradigm.</a:t>
            </a:r>
          </a:p>
          <a:p>
            <a:pPr marL="0" marR="0" lvl="0" indent="0" algn="l" rtl="0">
              <a:buSzPct val="25000"/>
              <a:buNone/>
            </a:pPr>
            <a:r>
              <a:rPr lang="en-US" sz="1200" b="0" i="0" u="none" strike="noStrike" cap="none" baseline="0" dirty="0">
                <a:solidFill>
                  <a:schemeClr val="dk1"/>
                </a:solidFill>
                <a:latin typeface="Calibri"/>
                <a:ea typeface="Calibri"/>
                <a:cs typeface="Calibri"/>
                <a:sym typeface="Calibri"/>
              </a:rPr>
              <a:t>You can read all about it on the </a:t>
            </a:r>
            <a:r>
              <a:rPr lang="en-US" sz="1200" b="0" i="0" u="sng" strike="noStrike" cap="none" baseline="0" dirty="0">
                <a:solidFill>
                  <a:schemeClr val="hlink"/>
                </a:solidFill>
                <a:latin typeface="Calibri"/>
                <a:ea typeface="Calibri"/>
                <a:cs typeface="Calibri"/>
                <a:sym typeface="Calibri"/>
                <a:hlinkClick r:id="rId4"/>
              </a:rPr>
              <a:t>website</a:t>
            </a:r>
            <a:r>
              <a:rPr lang="en-US" sz="1200" b="0" i="0" u="none" strike="noStrike" cap="none" baseline="0" dirty="0">
                <a:solidFill>
                  <a:schemeClr val="dk1"/>
                </a:solidFill>
                <a:latin typeface="Calibri"/>
                <a:ea typeface="Calibri"/>
                <a:cs typeface="Calibri"/>
                <a:sym typeface="Calibri"/>
              </a:rPr>
              <a:t>.</a:t>
            </a:r>
          </a:p>
          <a:p>
            <a:pPr marL="0" marR="0" lvl="0" indent="0" algn="l" rtl="0">
              <a:buSzPct val="25000"/>
              <a:buNone/>
            </a:pPr>
            <a:r>
              <a:rPr lang="en-US" sz="1200" b="0" i="0" u="none" strike="noStrike" cap="none" baseline="0" dirty="0">
                <a:solidFill>
                  <a:schemeClr val="dk1"/>
                </a:solidFill>
                <a:latin typeface="Calibri"/>
                <a:ea typeface="Calibri"/>
                <a:cs typeface="Calibri"/>
                <a:sym typeface="Calibri"/>
              </a:rPr>
              <a:t>As for some examples, Paul gave a few, but here's a few more you could do that are not so web-centric:</a:t>
            </a:r>
          </a:p>
          <a:p>
            <a:pPr marL="0" marR="0" lvl="0" indent="0" algn="l" rtl="0">
              <a:buSzPct val="25000"/>
              <a:buNone/>
            </a:pPr>
            <a:r>
              <a:rPr lang="en-US" sz="1200" b="0" i="0" u="none" strike="noStrike" cap="none" baseline="0" dirty="0">
                <a:solidFill>
                  <a:schemeClr val="dk1"/>
                </a:solidFill>
                <a:latin typeface="Calibri"/>
                <a:ea typeface="Calibri"/>
                <a:cs typeface="Calibri"/>
                <a:sym typeface="Calibri"/>
              </a:rPr>
              <a:t>Rendering a 3D film. The "map" step distributes the geometry for every frame to a different node, the nodes render it, and the rendered frames are recombined in the "reduce" step.</a:t>
            </a:r>
          </a:p>
          <a:p>
            <a:pPr marL="0" marR="0" lvl="0" indent="0" algn="l" rtl="0">
              <a:buSzPct val="25000"/>
              <a:buNone/>
            </a:pPr>
            <a:r>
              <a:rPr lang="en-US" sz="1200" b="0" i="0" u="none" strike="noStrike" cap="none" baseline="0" dirty="0">
                <a:solidFill>
                  <a:schemeClr val="dk1"/>
                </a:solidFill>
                <a:latin typeface="Calibri"/>
                <a:ea typeface="Calibri"/>
                <a:cs typeface="Calibri"/>
                <a:sym typeface="Calibri"/>
              </a:rPr>
              <a:t>Computing the energy in a system in a molecular model. Each frame of a system trajectory is distributed to a node in the "map" step. The nodes compute the the energy for each frame,</a:t>
            </a:r>
            <a:br>
              <a:rPr lang="en-US" sz="1200" b="0" i="0" u="none" strike="noStrike" cap="none" baseline="0" dirty="0">
                <a:solidFill>
                  <a:schemeClr val="dk1"/>
                </a:solidFill>
                <a:latin typeface="Calibri"/>
                <a:ea typeface="Calibri"/>
                <a:cs typeface="Calibri"/>
                <a:sym typeface="Calibri"/>
              </a:rPr>
            </a:br>
            <a:r>
              <a:rPr lang="en-US" sz="1200" b="0" i="0" u="none" strike="noStrike" cap="none" baseline="0" dirty="0">
                <a:solidFill>
                  <a:schemeClr val="dk1"/>
                </a:solidFill>
                <a:latin typeface="Calibri"/>
                <a:ea typeface="Calibri"/>
                <a:cs typeface="Calibri"/>
                <a:sym typeface="Calibri"/>
              </a:rPr>
              <a:t>and then the results are summarized in the "reduce" step.</a:t>
            </a:r>
          </a:p>
          <a:p>
            <a:pPr marL="0" marR="0" lvl="0" indent="0" algn="l" rtl="0">
              <a:buSzPct val="25000"/>
              <a:buNone/>
            </a:pPr>
            <a:r>
              <a:rPr lang="en-US" sz="1200" b="0" i="0" u="none" strike="noStrike" cap="none" baseline="0" dirty="0">
                <a:solidFill>
                  <a:schemeClr val="dk1"/>
                </a:solidFill>
                <a:latin typeface="Calibri"/>
                <a:ea typeface="Calibri"/>
                <a:cs typeface="Calibri"/>
                <a:sym typeface="Calibri"/>
              </a:rPr>
              <a:t>Essentially the model works very well for a problem that can be broken down in to similar discrete computations that are completely independent, and can be recombined to produce a final result</a:t>
            </a:r>
            <a:r>
              <a:rPr lang="en-US" sz="1200" b="0" i="0" u="none" strike="noStrike" cap="none" baseline="0" dirty="0" smtClean="0">
                <a:solidFill>
                  <a:schemeClr val="dk1"/>
                </a:solidFill>
                <a:latin typeface="Calibri"/>
                <a:ea typeface="Calibri"/>
                <a:cs typeface="Calibri"/>
                <a:sym typeface="Calibri"/>
              </a:rPr>
              <a:t>.</a:t>
            </a:r>
          </a:p>
          <a:p>
            <a:pPr marL="0" marR="0" lvl="0" indent="0" algn="l" rtl="0">
              <a:buSzPct val="25000"/>
              <a:buNone/>
            </a:pPr>
            <a:r>
              <a:rPr lang="en-US" sz="1200" b="0" i="0" u="none" strike="noStrike" cap="none" baseline="0" dirty="0" smtClean="0">
                <a:solidFill>
                  <a:schemeClr val="dk1"/>
                </a:solidFill>
                <a:latin typeface="Calibri"/>
                <a:ea typeface="Calibri"/>
                <a:cs typeface="Calibri"/>
                <a:sym typeface="Calibri"/>
              </a:rPr>
              <a:t>Divide and conquer</a:t>
            </a:r>
            <a:endParaRPr lang="en-US" sz="1200" b="0" i="0" u="none" strike="noStrike" cap="none" baseline="0" dirty="0">
              <a:solidFill>
                <a:schemeClr val="dk1"/>
              </a:solidFill>
              <a:latin typeface="Calibri"/>
              <a:ea typeface="Calibri"/>
              <a:cs typeface="Calibri"/>
              <a:sym typeface="Calibri"/>
            </a:endParaRPr>
          </a:p>
          <a:p>
            <a:endParaRPr lang="en-US" sz="1200" b="0" i="0" u="none" strike="noStrike" cap="none" baseline="0" dirty="0">
              <a:solidFill>
                <a:schemeClr val="dk1"/>
              </a:solidFill>
              <a:latin typeface="Calibri"/>
              <a:ea typeface="Calibri"/>
              <a:cs typeface="Calibri"/>
              <a:sym typeface="Calibri"/>
            </a:endParaRPr>
          </a:p>
        </p:txBody>
      </p:sp>
      <p:sp>
        <p:nvSpPr>
          <p:cNvPr id="200" name="Shape 200"/>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txBox="1">
            <a:spLocks noGrp="1"/>
          </p:cNvSpPr>
          <p:nvPr>
            <p:ph type="body" idx="1"/>
          </p:nvPr>
        </p:nvSpPr>
        <p:spPr>
          <a:xfrm>
            <a:off x="685800" y="4400550"/>
            <a:ext cx="5486399" cy="3600450"/>
          </a:xfrm>
          <a:prstGeom prst="rect">
            <a:avLst/>
          </a:prstGeom>
        </p:spPr>
        <p:txBody>
          <a:bodyPr lIns="91425" tIns="91425" rIns="91425" bIns="91425" anchor="ctr" anchorCtr="0">
            <a:noAutofit/>
          </a:bodyPr>
          <a:lstStyle/>
          <a:p>
            <a:endParaRPr/>
          </a:p>
        </p:txBody>
      </p:sp>
      <p:sp>
        <p:nvSpPr>
          <p:cNvPr id="221" name="Shape 221"/>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txBox="1">
            <a:spLocks noGrp="1"/>
          </p:cNvSpPr>
          <p:nvPr>
            <p:ph type="body" idx="1"/>
          </p:nvPr>
        </p:nvSpPr>
        <p:spPr>
          <a:xfrm>
            <a:off x="685800" y="4400550"/>
            <a:ext cx="5486399" cy="3600450"/>
          </a:xfrm>
          <a:prstGeom prst="rect">
            <a:avLst/>
          </a:prstGeom>
        </p:spPr>
        <p:txBody>
          <a:bodyPr lIns="91425" tIns="91425" rIns="91425" bIns="91425" anchor="ctr" anchorCtr="0">
            <a:noAutofit/>
          </a:bodyPr>
          <a:lstStyle/>
          <a:p>
            <a:endParaRPr/>
          </a:p>
        </p:txBody>
      </p:sp>
      <p:sp>
        <p:nvSpPr>
          <p:cNvPr id="209" name="Shape 209"/>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http://</a:t>
            </a:r>
            <a:r>
              <a:rPr lang="en-US" dirty="0" err="1" smtClean="0"/>
              <a:t>www.domo.com</a:t>
            </a:r>
            <a:r>
              <a:rPr lang="en-US" dirty="0" smtClean="0"/>
              <a:t>/learn/</a:t>
            </a: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510229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txBox="1">
            <a:spLocks noGrp="1"/>
          </p:cNvSpPr>
          <p:nvPr>
            <p:ph type="body" idx="1"/>
          </p:nvPr>
        </p:nvSpPr>
        <p:spPr>
          <a:xfrm>
            <a:off x="685800" y="4400550"/>
            <a:ext cx="5486399" cy="3600450"/>
          </a:xfrm>
          <a:prstGeom prst="rect">
            <a:avLst/>
          </a:prstGeom>
        </p:spPr>
        <p:txBody>
          <a:bodyPr lIns="91425" tIns="91425" rIns="91425" bIns="91425" anchor="ctr" anchorCtr="0">
            <a:noAutofit/>
          </a:bodyPr>
          <a:lstStyle/>
          <a:p>
            <a:endParaRPr/>
          </a:p>
        </p:txBody>
      </p:sp>
      <p:sp>
        <p:nvSpPr>
          <p:cNvPr id="215" name="Shape 215"/>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Shape 226"/>
          <p:cNvSpPr txBox="1">
            <a:spLocks noGrp="1"/>
          </p:cNvSpPr>
          <p:nvPr>
            <p:ph type="body" idx="1"/>
          </p:nvPr>
        </p:nvSpPr>
        <p:spPr>
          <a:xfrm>
            <a:off x="685800" y="4400550"/>
            <a:ext cx="5486399" cy="3600450"/>
          </a:xfrm>
          <a:prstGeom prst="rect">
            <a:avLst/>
          </a:prstGeom>
        </p:spPr>
        <p:txBody>
          <a:bodyPr lIns="91425" tIns="91425" rIns="91425" bIns="91425" anchor="ctr" anchorCtr="0">
            <a:noAutofit/>
          </a:bodyPr>
          <a:lstStyle/>
          <a:p>
            <a:endParaRPr/>
          </a:p>
        </p:txBody>
      </p:sp>
      <p:sp>
        <p:nvSpPr>
          <p:cNvPr id="227" name="Shape 227"/>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234" name="Shape 234"/>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a:buNone/>
            </a:pPr>
            <a:r>
              <a:rPr lang="en-US" sz="1200" b="0" i="0" u="none" strike="noStrike" cap="none" baseline="0">
                <a:solidFill>
                  <a:schemeClr val="dk1"/>
                </a:solidFill>
                <a:latin typeface="Calibri"/>
                <a:ea typeface="Calibri"/>
                <a:cs typeface="Calibri"/>
                <a:sym typeface="Calibri"/>
              </a:rPr>
              <a:t>Terms:</a:t>
            </a:r>
          </a:p>
          <a:p>
            <a:pPr>
              <a:buNone/>
            </a:pPr>
            <a:r>
              <a:rPr lang="en-US" sz="1200" b="0" i="0" u="none" strike="noStrike" cap="none" baseline="0">
                <a:solidFill>
                  <a:schemeClr val="dk1"/>
                </a:solidFill>
                <a:latin typeface="Calibri"/>
                <a:ea typeface="Calibri"/>
                <a:cs typeface="Calibri"/>
                <a:sym typeface="Calibri"/>
              </a:rPr>
              <a:t>Node - computer, non enterprise commodity hardware, contains data</a:t>
            </a:r>
          </a:p>
          <a:p>
            <a:pPr>
              <a:buNone/>
            </a:pPr>
            <a:r>
              <a:rPr lang="en-US" sz="1200" b="0" i="0" u="none" strike="noStrike" cap="none" baseline="0">
                <a:solidFill>
                  <a:schemeClr val="dk1"/>
                </a:solidFill>
                <a:latin typeface="Calibri"/>
                <a:ea typeface="Calibri"/>
                <a:cs typeface="Calibri"/>
                <a:sym typeface="Calibri"/>
              </a:rPr>
              <a:t>Rack - collection of nodes</a:t>
            </a:r>
          </a:p>
          <a:p>
            <a:pPr>
              <a:buNone/>
            </a:pPr>
            <a:r>
              <a:rPr lang="en-US" sz="1200" b="0" i="0" u="none" strike="noStrike" cap="none" baseline="0">
                <a:solidFill>
                  <a:schemeClr val="dk1"/>
                </a:solidFill>
                <a:latin typeface="Calibri"/>
                <a:ea typeface="Calibri"/>
                <a:cs typeface="Calibri"/>
                <a:sym typeface="Calibri"/>
              </a:rPr>
              <a:t>Bandwidth between nodes on the same rack is more than the BW of any two nodes on two diff rack</a:t>
            </a:r>
          </a:p>
          <a:p>
            <a:endParaRPr lang="en-US" sz="1200" b="0" i="0" u="none" strike="noStrike" cap="none" baseline="0">
              <a:solidFill>
                <a:schemeClr val="dk1"/>
              </a:solidFill>
              <a:latin typeface="Calibri"/>
              <a:ea typeface="Calibri"/>
              <a:cs typeface="Calibri"/>
              <a:sym typeface="Calibri"/>
            </a:endParaRPr>
          </a:p>
          <a:p>
            <a:pPr>
              <a:buNone/>
            </a:pPr>
            <a:r>
              <a:rPr lang="en-US" sz="1200" b="0" i="0" u="none" strike="noStrike" cap="none" baseline="0">
                <a:solidFill>
                  <a:schemeClr val="dk1"/>
                </a:solidFill>
                <a:latin typeface="Calibri"/>
                <a:ea typeface="Calibri"/>
                <a:cs typeface="Calibri"/>
                <a:sym typeface="Calibri"/>
              </a:rPr>
              <a:t>Hadoop block:</a:t>
            </a:r>
          </a:p>
          <a:p>
            <a:pPr marL="0" marR="0" lvl="0" indent="0" algn="l" rtl="0">
              <a:buSzPct val="25000"/>
              <a:buNone/>
            </a:pPr>
            <a:r>
              <a:rPr lang="en-US" sz="1200" b="0" i="0" u="none" strike="noStrike" cap="none" baseline="0">
                <a:solidFill>
                  <a:schemeClr val="dk1"/>
                </a:solidFill>
                <a:latin typeface="Calibri"/>
                <a:ea typeface="Calibri"/>
                <a:cs typeface="Calibri"/>
                <a:sym typeface="Calibri"/>
              </a:rPr>
              <a:t>64 MB default</a:t>
            </a:r>
          </a:p>
          <a:p>
            <a:pPr marL="0" marR="0" lvl="0" indent="0" algn="l" rtl="0">
              <a:buSzPct val="25000"/>
              <a:buNone/>
            </a:pPr>
            <a:r>
              <a:rPr lang="en-US" sz="1200" b="0" i="0" u="none" strike="noStrike" cap="none" baseline="0">
                <a:solidFill>
                  <a:schemeClr val="dk1"/>
                </a:solidFill>
                <a:latin typeface="Calibri"/>
                <a:ea typeface="Calibri"/>
                <a:cs typeface="Calibri"/>
                <a:sym typeface="Calibri"/>
              </a:rPr>
              <a:t>One HDFS block will have many OS blocks</a:t>
            </a:r>
          </a:p>
          <a:p>
            <a:pPr marL="0" marR="0" lvl="0" indent="0" algn="l" rtl="0">
              <a:buSzPct val="25000"/>
              <a:buNone/>
            </a:pPr>
            <a:r>
              <a:rPr lang="en-US" sz="1200" b="0" i="0" u="none" strike="noStrike" cap="none" baseline="0">
                <a:solidFill>
                  <a:schemeClr val="dk1"/>
                </a:solidFill>
                <a:latin typeface="Calibri"/>
                <a:ea typeface="Calibri"/>
                <a:cs typeface="Calibri"/>
                <a:sym typeface="Calibri"/>
              </a:rPr>
              <a:t>Fixed size , most popular 128MB</a:t>
            </a:r>
          </a:p>
          <a:p>
            <a:pPr marL="0" marR="0" lvl="0" indent="0" algn="l" rtl="0">
              <a:buSzPct val="25000"/>
              <a:buNone/>
            </a:pPr>
            <a:r>
              <a:rPr lang="en-US" sz="1200" b="0" i="0" u="none" strike="noStrike" cap="none" baseline="0">
                <a:solidFill>
                  <a:schemeClr val="dk1"/>
                </a:solidFill>
                <a:latin typeface="Calibri"/>
                <a:ea typeface="Calibri"/>
                <a:cs typeface="Calibri"/>
                <a:sym typeface="Calibri"/>
              </a:rPr>
              <a:t>File can be larger than any single disk in the network</a:t>
            </a:r>
          </a:p>
          <a:p>
            <a:pPr marL="0" marR="0" lvl="0" indent="0" algn="l" rtl="0">
              <a:buSzPct val="25000"/>
              <a:buNone/>
            </a:pPr>
            <a:r>
              <a:rPr lang="en-US" sz="1200" b="0" i="0" u="none" strike="noStrike" cap="none" baseline="0">
                <a:solidFill>
                  <a:schemeClr val="dk1"/>
                </a:solidFill>
                <a:latin typeface="Calibri"/>
                <a:ea typeface="Calibri"/>
                <a:cs typeface="Calibri"/>
                <a:sym typeface="Calibri"/>
              </a:rPr>
              <a:t>Fits well with replication</a:t>
            </a:r>
          </a:p>
          <a:p>
            <a:endParaRPr lang="en-US" sz="1200" b="0" i="0" u="none" strike="noStrike" cap="none" baseline="0">
              <a:solidFill>
                <a:schemeClr val="dk1"/>
              </a:solidFill>
              <a:latin typeface="Calibri"/>
              <a:ea typeface="Calibri"/>
              <a:cs typeface="Calibri"/>
              <a:sym typeface="Calibri"/>
            </a:endParaRPr>
          </a:p>
          <a:p>
            <a:pPr>
              <a:buNone/>
            </a:pPr>
            <a:r>
              <a:rPr lang="en-US" sz="1200" b="0" i="0" u="none" strike="noStrike" cap="none" baseline="0">
                <a:solidFill>
                  <a:schemeClr val="dk1"/>
                </a:solidFill>
                <a:latin typeface="Calibri"/>
                <a:ea typeface="Calibri"/>
                <a:cs typeface="Calibri"/>
                <a:sym typeface="Calibri"/>
              </a:rPr>
              <a:t>Replication:</a:t>
            </a:r>
          </a:p>
          <a:p>
            <a:pPr marL="0" marR="0" lvl="0" indent="0" algn="l" rtl="0">
              <a:buSzPct val="25000"/>
              <a:buNone/>
            </a:pPr>
            <a:r>
              <a:rPr lang="en-US" sz="1200" b="0" i="0" u="none" strike="noStrike" cap="none" baseline="0">
                <a:solidFill>
                  <a:schemeClr val="dk1"/>
                </a:solidFill>
                <a:latin typeface="Calibri"/>
                <a:ea typeface="Calibri"/>
                <a:cs typeface="Calibri"/>
                <a:sym typeface="Calibri"/>
              </a:rPr>
              <a:t>Blocks are replicated across multiple nodes</a:t>
            </a:r>
          </a:p>
          <a:p>
            <a:pPr marL="0" marR="0" lvl="0" indent="0" algn="l" rtl="0">
              <a:buSzPct val="25000"/>
              <a:buNone/>
            </a:pPr>
            <a:r>
              <a:rPr lang="en-US" sz="1200" b="0" i="0" u="none" strike="noStrike" cap="none" baseline="0">
                <a:solidFill>
                  <a:schemeClr val="dk1"/>
                </a:solidFill>
                <a:latin typeface="Calibri"/>
                <a:ea typeface="Calibri"/>
                <a:cs typeface="Calibri"/>
                <a:sym typeface="Calibri"/>
              </a:rPr>
              <a:t>Allows for node failure without data loss</a:t>
            </a:r>
          </a:p>
          <a:p>
            <a:endParaRPr lang="en-US" sz="1200" b="0" i="0" u="none" strike="noStrike" cap="none" baseline="0">
              <a:solidFill>
                <a:schemeClr val="dk1"/>
              </a:solidFill>
              <a:latin typeface="Calibri"/>
              <a:ea typeface="Calibri"/>
              <a:cs typeface="Calibri"/>
              <a:sym typeface="Calibri"/>
            </a:endParaRPr>
          </a:p>
        </p:txBody>
      </p:sp>
      <p:sp>
        <p:nvSpPr>
          <p:cNvPr id="235" name="Shape 235"/>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Shape 240"/>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241" name="Shape 241"/>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a:buNone/>
            </a:pPr>
            <a:r>
              <a:rPr lang="en-US" sz="1800" b="0" i="0" u="none" strike="noStrike" cap="none" baseline="0"/>
              <a:t>http://hadoop.apache.org/docs/r1.2.1/hdfs_design.html</a:t>
            </a:r>
          </a:p>
        </p:txBody>
      </p:sp>
      <p:sp>
        <p:nvSpPr>
          <p:cNvPr id="242" name="Shape 242"/>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txBox="1">
            <a:spLocks noGrp="1"/>
          </p:cNvSpPr>
          <p:nvPr>
            <p:ph type="body" idx="1"/>
          </p:nvPr>
        </p:nvSpPr>
        <p:spPr>
          <a:xfrm>
            <a:off x="685800" y="4400550"/>
            <a:ext cx="5486399" cy="3600450"/>
          </a:xfrm>
          <a:prstGeom prst="rect">
            <a:avLst/>
          </a:prstGeom>
        </p:spPr>
        <p:txBody>
          <a:bodyPr lIns="91425" tIns="91425" rIns="91425" bIns="91425" anchor="ctr" anchorCtr="0">
            <a:noAutofit/>
          </a:bodyPr>
          <a:lstStyle/>
          <a:p>
            <a:endParaRPr/>
          </a:p>
        </p:txBody>
      </p:sp>
      <p:sp>
        <p:nvSpPr>
          <p:cNvPr id="248" name="Shape 248"/>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255" name="Shape 255"/>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a:buNone/>
            </a:pPr>
            <a:r>
              <a:rPr lang="en-US" sz="1800" b="0" i="0" u="none" strike="noStrike" cap="none" baseline="0" dirty="0"/>
              <a:t>http://</a:t>
            </a:r>
            <a:r>
              <a:rPr lang="en-US" sz="1800" b="0" i="0" u="none" strike="noStrike" cap="none" baseline="0" dirty="0" err="1"/>
              <a:t>hadoop.apache.org</a:t>
            </a:r>
            <a:r>
              <a:rPr lang="en-US" sz="1800" b="0" i="0" u="none" strike="noStrike" cap="none" baseline="0" dirty="0"/>
              <a:t>/docs/r1.2.1/</a:t>
            </a:r>
            <a:r>
              <a:rPr lang="en-US" sz="1800" b="0" i="0" u="none" strike="noStrike" cap="none" baseline="0" dirty="0" err="1" smtClean="0"/>
              <a:t>hdfs_design.html</a:t>
            </a:r>
            <a:endParaRPr lang="en-US" sz="1800" b="0" i="0" u="none" strike="noStrike" cap="none" baseline="0" dirty="0" smtClean="0"/>
          </a:p>
          <a:p>
            <a:pPr>
              <a:buNone/>
            </a:pPr>
            <a:r>
              <a:rPr lang="en-US" sz="1800" b="0" i="0" u="none" strike="noStrike" cap="none" baseline="0" dirty="0" err="1" smtClean="0"/>
              <a:t>NameNode</a:t>
            </a:r>
            <a:r>
              <a:rPr lang="en-US" sz="1800" b="0" i="0" u="none" strike="noStrike" cap="none" baseline="0" dirty="0" smtClean="0"/>
              <a:t> and </a:t>
            </a:r>
            <a:r>
              <a:rPr lang="en-US" sz="1800" b="0" i="0" u="none" strike="noStrike" cap="none" baseline="0" dirty="0" err="1" smtClean="0"/>
              <a:t>DataNodes</a:t>
            </a:r>
            <a:endParaRPr lang="en-US" sz="1800" b="0" i="0" u="none" strike="noStrike" cap="none" baseline="0" dirty="0" smtClean="0"/>
          </a:p>
          <a:p>
            <a:pPr>
              <a:buNone/>
            </a:pPr>
            <a:r>
              <a:rPr lang="en-US" sz="1800" b="0" i="0" u="none" strike="noStrike" cap="none" baseline="0" dirty="0" smtClean="0"/>
              <a:t>HDFS has a master/slave architecture. An HDFS cluster consists of a single </a:t>
            </a:r>
            <a:r>
              <a:rPr lang="en-US" sz="1800" b="0" i="0" u="none" strike="noStrike" cap="none" baseline="0" dirty="0" err="1" smtClean="0"/>
              <a:t>NameNode</a:t>
            </a:r>
            <a:r>
              <a:rPr lang="en-US" sz="1800" b="0" i="0" u="none" strike="noStrike" cap="none" baseline="0" dirty="0" smtClean="0"/>
              <a:t>, a master server that manages the file system namespace and regulates access to files by clients. In addition, there are a number of </a:t>
            </a:r>
            <a:r>
              <a:rPr lang="en-US" sz="1800" b="0" i="0" u="none" strike="noStrike" cap="none" baseline="0" dirty="0" err="1" smtClean="0"/>
              <a:t>DataNodes</a:t>
            </a:r>
            <a:r>
              <a:rPr lang="en-US" sz="1800" b="0" i="0" u="none" strike="noStrike" cap="none" baseline="0" dirty="0" smtClean="0"/>
              <a:t>, usually one per node in the cluster, which manage storage attached to the nodes that they run on. HDFS exposes a file system namespace and allows user data to be stored in files. Internally, a file is split into one or more blocks and these blocks are stored in a set of </a:t>
            </a:r>
            <a:r>
              <a:rPr lang="en-US" sz="1800" b="0" i="0" u="none" strike="noStrike" cap="none" baseline="0" dirty="0" err="1" smtClean="0"/>
              <a:t>DataNodes</a:t>
            </a:r>
            <a:r>
              <a:rPr lang="en-US" sz="1800" b="0" i="0" u="none" strike="noStrike" cap="none" baseline="0" dirty="0" smtClean="0"/>
              <a:t>. The </a:t>
            </a:r>
            <a:r>
              <a:rPr lang="en-US" sz="1800" b="0" i="0" u="none" strike="noStrike" cap="none" baseline="0" dirty="0" err="1" smtClean="0"/>
              <a:t>NameNode</a:t>
            </a:r>
            <a:r>
              <a:rPr lang="en-US" sz="1800" b="0" i="0" u="none" strike="noStrike" cap="none" baseline="0" dirty="0" smtClean="0"/>
              <a:t> executes file system namespace operations like opening, closing, and renaming files and directories. It also determines the mapping of blocks to </a:t>
            </a:r>
            <a:r>
              <a:rPr lang="en-US" sz="1800" b="0" i="0" u="none" strike="noStrike" cap="none" baseline="0" dirty="0" err="1" smtClean="0"/>
              <a:t>DataNodes</a:t>
            </a:r>
            <a:r>
              <a:rPr lang="en-US" sz="1800" b="0" i="0" u="none" strike="noStrike" cap="none" baseline="0" dirty="0" smtClean="0"/>
              <a:t>. The </a:t>
            </a:r>
            <a:r>
              <a:rPr lang="en-US" sz="1800" b="0" i="0" u="none" strike="noStrike" cap="none" baseline="0" dirty="0" err="1" smtClean="0"/>
              <a:t>DataNodes</a:t>
            </a:r>
            <a:r>
              <a:rPr lang="en-US" sz="1800" b="0" i="0" u="none" strike="noStrike" cap="none" baseline="0" dirty="0" smtClean="0"/>
              <a:t> are responsible for serving read and write requests from the file system’s clients. The </a:t>
            </a:r>
            <a:r>
              <a:rPr lang="en-US" sz="1800" b="0" i="0" u="none" strike="noStrike" cap="none" baseline="0" dirty="0" err="1" smtClean="0"/>
              <a:t>DataNodes</a:t>
            </a:r>
            <a:r>
              <a:rPr lang="en-US" sz="1800" b="0" i="0" u="none" strike="noStrike" cap="none" baseline="0" dirty="0" smtClean="0"/>
              <a:t> also perform block creation, deletion, and replication upon instruction from the </a:t>
            </a:r>
            <a:r>
              <a:rPr lang="en-US" sz="1800" b="0" i="0" u="none" strike="noStrike" cap="none" baseline="0" dirty="0" err="1" smtClean="0"/>
              <a:t>NameNode</a:t>
            </a:r>
            <a:r>
              <a:rPr lang="en-US" sz="1800" b="0" i="0" u="none" strike="noStrike" cap="none" baseline="0" dirty="0" smtClean="0"/>
              <a:t>.</a:t>
            </a:r>
            <a:endParaRPr lang="en-US" sz="1800" b="0" i="0" u="none" strike="noStrike" cap="none" baseline="0" dirty="0"/>
          </a:p>
        </p:txBody>
      </p:sp>
      <p:sp>
        <p:nvSpPr>
          <p:cNvPr id="256" name="Shape 256"/>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Shape 261"/>
          <p:cNvSpPr txBox="1">
            <a:spLocks noGrp="1"/>
          </p:cNvSpPr>
          <p:nvPr>
            <p:ph type="body" idx="1"/>
          </p:nvPr>
        </p:nvSpPr>
        <p:spPr>
          <a:xfrm>
            <a:off x="685800" y="4400550"/>
            <a:ext cx="5486399" cy="3600450"/>
          </a:xfrm>
          <a:prstGeom prst="rect">
            <a:avLst/>
          </a:prstGeom>
        </p:spPr>
        <p:txBody>
          <a:bodyPr lIns="91425" tIns="91425" rIns="91425" bIns="91425" anchor="ctr" anchorCtr="0">
            <a:noAutofit/>
          </a:bodyPr>
          <a:lstStyle/>
          <a:p>
            <a:endParaRPr/>
          </a:p>
        </p:txBody>
      </p:sp>
      <p:sp>
        <p:nvSpPr>
          <p:cNvPr id="262" name="Shape 262"/>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https://</a:t>
            </a:r>
            <a:r>
              <a:rPr lang="en-US" dirty="0" err="1" smtClean="0"/>
              <a:t>hadoop.apache.org</a:t>
            </a:r>
            <a:r>
              <a:rPr lang="en-US" dirty="0" smtClean="0"/>
              <a:t>/docs/r1.2.1/</a:t>
            </a:r>
            <a:r>
              <a:rPr lang="en-US" dirty="0" err="1" smtClean="0"/>
              <a:t>mapred_tutorial.html</a:t>
            </a: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79487531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Shape 268"/>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269" name="Shape 269"/>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a:buNone/>
            </a:pPr>
            <a:r>
              <a:rPr lang="en-US" sz="1200" b="0" i="0" u="none" strike="noStrike" cap="none" baseline="0">
                <a:solidFill>
                  <a:schemeClr val="dk1"/>
                </a:solidFill>
                <a:latin typeface="Calibri"/>
                <a:ea typeface="Calibri"/>
                <a:cs typeface="Calibri"/>
                <a:sym typeface="Calibri"/>
              </a:rPr>
              <a:t>Map operations</a:t>
            </a:r>
          </a:p>
          <a:p>
            <a:pPr marL="0" marR="0" lvl="0" indent="0" algn="l" rtl="0">
              <a:buSzPct val="25000"/>
              <a:buNone/>
            </a:pPr>
            <a:r>
              <a:rPr lang="en-US" sz="1200" b="0" i="0" u="none" strike="noStrike" cap="none" baseline="0">
                <a:solidFill>
                  <a:schemeClr val="dk1"/>
                </a:solidFill>
                <a:latin typeface="Calibri"/>
                <a:ea typeface="Calibri"/>
                <a:cs typeface="Calibri"/>
                <a:sym typeface="Calibri"/>
              </a:rPr>
              <a:t>Higher order function which applies a function to each element of a list, returning a list of results</a:t>
            </a:r>
          </a:p>
          <a:p>
            <a:endParaRPr lang="en-US" sz="1200" b="0" i="0" u="none" strike="noStrike" cap="none" baseline="0">
              <a:solidFill>
                <a:schemeClr val="dk1"/>
              </a:solidFill>
              <a:latin typeface="Calibri"/>
              <a:ea typeface="Calibri"/>
              <a:cs typeface="Calibri"/>
              <a:sym typeface="Calibri"/>
            </a:endParaRPr>
          </a:p>
          <a:p>
            <a:pPr>
              <a:buNone/>
            </a:pPr>
            <a:r>
              <a:rPr lang="en-US" sz="1200" b="0" i="0" u="none" strike="noStrike" cap="none" baseline="0">
                <a:solidFill>
                  <a:schemeClr val="dk1"/>
                </a:solidFill>
                <a:latin typeface="Calibri"/>
                <a:ea typeface="Calibri"/>
                <a:cs typeface="Calibri"/>
                <a:sym typeface="Calibri"/>
              </a:rPr>
              <a:t>Reduce operations</a:t>
            </a:r>
          </a:p>
          <a:p>
            <a:pPr marL="0" marR="0" lvl="0" indent="0" algn="l" rtl="0">
              <a:buSzPct val="25000"/>
              <a:buNone/>
            </a:pPr>
            <a:r>
              <a:rPr lang="en-US" sz="1200" b="0" i="0" u="none" strike="noStrike" cap="none" baseline="0">
                <a:solidFill>
                  <a:schemeClr val="dk1"/>
                </a:solidFill>
                <a:latin typeface="Calibri"/>
                <a:ea typeface="Calibri"/>
                <a:cs typeface="Calibri"/>
                <a:sym typeface="Calibri"/>
              </a:rPr>
              <a:t>A family of higher order functions that analyze a recursive data structure and recombine through use of a given combining operation results of recursively processing its constituent parts, building up a return value</a:t>
            </a:r>
          </a:p>
          <a:p>
            <a:endParaRPr lang="en-US" sz="1200" b="0" i="0" u="none" strike="noStrike" cap="none" baseline="0">
              <a:solidFill>
                <a:schemeClr val="dk1"/>
              </a:solidFill>
              <a:latin typeface="Calibri"/>
              <a:ea typeface="Calibri"/>
              <a:cs typeface="Calibri"/>
              <a:sym typeface="Calibri"/>
            </a:endParaRPr>
          </a:p>
        </p:txBody>
      </p:sp>
      <p:sp>
        <p:nvSpPr>
          <p:cNvPr id="270" name="Shape 270"/>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Shape 276"/>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277" name="Shape 277"/>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a:buNone/>
            </a:pPr>
            <a:r>
              <a:rPr lang="en-US" sz="1800" b="0" i="0" u="none" strike="noStrike" cap="none" baseline="0"/>
              <a:t>http://www.google.com/url?sa=i&amp;rct=j&amp;q=&amp;esrc=s&amp;frm=1&amp;source=images&amp;cd=&amp;cad=rja&amp;docid=HYyrPDPLFG2QFM&amp;tbnid=gdbMkfyN0bBheM:&amp;ved=0CAUQjRw&amp;url=http%3A%2F%2Fwww.cnblogs.com%2Fmang%2F&amp;ei=ilKFUs3yK66p4AOpwIHICA&amp;bvm=bv.56343320,d.dmg&amp;psig=AFQjCNEaOdOwAKXQBZhO3y7UBjqwmChQBA&amp;ust=1384555463703266</a:t>
            </a:r>
          </a:p>
        </p:txBody>
      </p:sp>
      <p:sp>
        <p:nvSpPr>
          <p:cNvPr id="278" name="Shape 27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04" name="Shape 104"/>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a:buNone/>
            </a:pPr>
            <a:r>
              <a:rPr lang="en-US" sz="1800" b="0" i="0" u="sng" strike="noStrike" cap="none" baseline="0">
                <a:solidFill>
                  <a:schemeClr val="hlink"/>
                </a:solidFill>
                <a:hlinkClick r:id="rId3"/>
              </a:rPr>
              <a:t>http://www.emc.com/leadership/digital-universe/iview/big-data-2020.htm</a:t>
            </a:r>
          </a:p>
        </p:txBody>
      </p:sp>
      <p:sp>
        <p:nvSpPr>
          <p:cNvPr id="105" name="Shape 105"/>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Shape 283"/>
          <p:cNvSpPr txBox="1">
            <a:spLocks noGrp="1"/>
          </p:cNvSpPr>
          <p:nvPr>
            <p:ph type="body" idx="1"/>
          </p:nvPr>
        </p:nvSpPr>
        <p:spPr>
          <a:xfrm>
            <a:off x="685800" y="4400550"/>
            <a:ext cx="5486399" cy="3600450"/>
          </a:xfrm>
          <a:prstGeom prst="rect">
            <a:avLst/>
          </a:prstGeom>
        </p:spPr>
        <p:txBody>
          <a:bodyPr lIns="91425" tIns="91425" rIns="91425" bIns="91425" anchor="ctr" anchorCtr="0">
            <a:noAutofit/>
          </a:bodyPr>
          <a:lstStyle/>
          <a:p>
            <a:endParaRPr/>
          </a:p>
        </p:txBody>
      </p:sp>
      <p:sp>
        <p:nvSpPr>
          <p:cNvPr id="284" name="Shape 284"/>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Shape 289"/>
          <p:cNvSpPr txBox="1">
            <a:spLocks noGrp="1"/>
          </p:cNvSpPr>
          <p:nvPr>
            <p:ph type="body" idx="1"/>
          </p:nvPr>
        </p:nvSpPr>
        <p:spPr>
          <a:xfrm>
            <a:off x="685800" y="4400550"/>
            <a:ext cx="5486399" cy="3600450"/>
          </a:xfrm>
          <a:prstGeom prst="rect">
            <a:avLst/>
          </a:prstGeom>
        </p:spPr>
        <p:txBody>
          <a:bodyPr lIns="91425" tIns="91425" rIns="91425" bIns="91425" anchor="ctr" anchorCtr="0">
            <a:noAutofit/>
          </a:bodyPr>
          <a:lstStyle/>
          <a:p>
            <a:endParaRPr/>
          </a:p>
        </p:txBody>
      </p:sp>
      <p:sp>
        <p:nvSpPr>
          <p:cNvPr id="290" name="Shape 290"/>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Shape 295"/>
          <p:cNvSpPr txBox="1">
            <a:spLocks noGrp="1"/>
          </p:cNvSpPr>
          <p:nvPr>
            <p:ph type="body" idx="1"/>
          </p:nvPr>
        </p:nvSpPr>
        <p:spPr>
          <a:xfrm>
            <a:off x="685800" y="4400550"/>
            <a:ext cx="5486399" cy="3600450"/>
          </a:xfrm>
          <a:prstGeom prst="rect">
            <a:avLst/>
          </a:prstGeom>
        </p:spPr>
        <p:txBody>
          <a:bodyPr lIns="91425" tIns="91425" rIns="91425" bIns="91425" anchor="ctr" anchorCtr="0">
            <a:noAutofit/>
          </a:bodyPr>
          <a:lstStyle/>
          <a:p>
            <a:endParaRPr/>
          </a:p>
        </p:txBody>
      </p:sp>
      <p:sp>
        <p:nvSpPr>
          <p:cNvPr id="296" name="Shape 296"/>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https://</a:t>
            </a:r>
            <a:r>
              <a:rPr lang="en-US" dirty="0" err="1" smtClean="0"/>
              <a:t>hadoop.apache.org</a:t>
            </a:r>
            <a:r>
              <a:rPr lang="en-US" dirty="0" smtClean="0"/>
              <a:t>/docs/r1.2.1/</a:t>
            </a:r>
            <a:r>
              <a:rPr lang="en-US" smtClean="0"/>
              <a:t>mapred_tutorial.html</a:t>
            </a: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79487531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Shape 301"/>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302" name="Shape 302"/>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SzPct val="25000"/>
              <a:buFont typeface="Arial"/>
              <a:buNone/>
            </a:pPr>
            <a:r>
              <a:rPr lang="en-US" sz="1200" b="0" i="0" u="none" strike="noStrike" cap="none" baseline="0"/>
              <a:t>Source: </a:t>
            </a:r>
            <a:r>
              <a:rPr lang="en-US" sz="1200" b="0" i="0" u="sng" strike="noStrike" cap="none" baseline="0">
                <a:solidFill>
                  <a:schemeClr val="hlink"/>
                </a:solidFill>
                <a:hlinkClick r:id="rId3"/>
              </a:rPr>
              <a:t>http://en.wikipedia.org/wiki/MapReduce</a:t>
            </a:r>
          </a:p>
          <a:p>
            <a:endParaRPr lang="en-US" sz="1200" b="0" i="0" u="sng" strike="noStrike" cap="none" baseline="0">
              <a:solidFill>
                <a:schemeClr val="hlink"/>
              </a:solidFill>
              <a:hlinkClick r:id="rId3"/>
            </a:endParaRPr>
          </a:p>
          <a:p>
            <a:pPr marL="0" marR="0" lvl="0" indent="0" algn="l" rtl="0">
              <a:lnSpc>
                <a:spcPct val="100000"/>
              </a:lnSpc>
              <a:buSzPct val="25000"/>
              <a:buNone/>
            </a:pPr>
            <a:r>
              <a:rPr lang="en-US" sz="1800" b="0" i="0" u="none" strike="noStrike" cap="none" baseline="0"/>
              <a:t>The process of running a MapReduce job on Hadoop consists of 8 major steps. </a:t>
            </a:r>
          </a:p>
          <a:p>
            <a:endParaRPr lang="en-US" sz="1800" b="0" i="0" u="none" strike="noStrike" cap="none" baseline="0"/>
          </a:p>
          <a:p>
            <a:pPr marL="0" marR="0" lvl="0" indent="0" algn="l" rtl="0">
              <a:lnSpc>
                <a:spcPct val="100000"/>
              </a:lnSpc>
              <a:buSzPct val="25000"/>
              <a:buNone/>
            </a:pPr>
            <a:r>
              <a:rPr lang="en-US" sz="1800" b="0" i="0" u="none" strike="noStrike" cap="none" baseline="0"/>
              <a:t>The first step is the MapReduce program you've written tells the JobClient to run a MapReduce job. </a:t>
            </a:r>
          </a:p>
          <a:p>
            <a:endParaRPr lang="en-US" sz="1800" b="0" i="0" u="none" strike="noStrike" cap="none" baseline="0"/>
          </a:p>
          <a:p>
            <a:pPr marL="0" marR="0" lvl="0" indent="0" algn="l" rtl="0">
              <a:lnSpc>
                <a:spcPct val="100000"/>
              </a:lnSpc>
              <a:buSzPct val="25000"/>
              <a:buNone/>
            </a:pPr>
            <a:r>
              <a:rPr lang="en-US" sz="1800" b="0" i="0" u="none" strike="noStrike" cap="none" baseline="0"/>
              <a:t>This sends a message to the JobTracker which produces a unique ID for the job.  </a:t>
            </a:r>
          </a:p>
          <a:p>
            <a:endParaRPr lang="en-US" sz="1800" b="0" i="0" u="none" strike="noStrike" cap="none" baseline="0"/>
          </a:p>
          <a:p>
            <a:pPr marL="0" marR="0" lvl="0" indent="0" algn="l" rtl="0">
              <a:lnSpc>
                <a:spcPct val="100000"/>
              </a:lnSpc>
              <a:buSzPct val="25000"/>
              <a:buNone/>
            </a:pPr>
            <a:r>
              <a:rPr lang="en-US" sz="1800" b="0" i="0" u="none" strike="noStrike" cap="none" baseline="0"/>
              <a:t>The JobClient copies job resources, such as a jar file containing a Java code you   have written to implement the map or the reduce task, to the shared file system, usually HDFS. </a:t>
            </a:r>
          </a:p>
          <a:p>
            <a:endParaRPr lang="en-US" sz="1800" b="0" i="0" u="none" strike="noStrike" cap="none" baseline="0"/>
          </a:p>
          <a:p>
            <a:pPr marL="0" marR="0" lvl="0" indent="0" algn="l" rtl="0">
              <a:lnSpc>
                <a:spcPct val="100000"/>
              </a:lnSpc>
              <a:buSzPct val="25000"/>
              <a:buNone/>
            </a:pPr>
            <a:r>
              <a:rPr lang="en-US" sz="1800" b="0" i="0" u="none" strike="noStrike" cap="none" baseline="0"/>
              <a:t>Once the resources are in HDFS, the JobClient can tell the JobTracker to start the job. </a:t>
            </a:r>
          </a:p>
          <a:p>
            <a:endParaRPr lang="en-US" sz="1800" b="0" i="0" u="none" strike="noStrike" cap="none" baseline="0"/>
          </a:p>
          <a:p>
            <a:pPr marL="0" marR="0" lvl="0" indent="0" algn="l" rtl="0">
              <a:lnSpc>
                <a:spcPct val="100000"/>
              </a:lnSpc>
              <a:buSzPct val="25000"/>
              <a:buNone/>
            </a:pPr>
            <a:r>
              <a:rPr lang="en-US" sz="1800" b="0" i="0" u="none" strike="noStrike" cap="none" baseline="0"/>
              <a:t>The JobTracker does its own initialization for the job. It calculates how to split the data so that it can send each "split" to a different mapper process to maximize throughput. It retrieves these "input splits" from the distributed file system. </a:t>
            </a:r>
          </a:p>
          <a:p>
            <a:endParaRPr lang="en-US" sz="1800" b="0" i="0" u="none" strike="noStrike" cap="none" baseline="0"/>
          </a:p>
          <a:p>
            <a:pPr marL="0" marR="0" lvl="0" indent="0" algn="l" rtl="0">
              <a:lnSpc>
                <a:spcPct val="100000"/>
              </a:lnSpc>
              <a:buSzPct val="25000"/>
              <a:buNone/>
            </a:pPr>
            <a:r>
              <a:rPr lang="en-US" sz="1800" b="0" i="0" u="none" strike="noStrike" cap="none" baseline="0"/>
              <a:t>The TaskTrackers are continually sending heartbeat messages to the JobTracker.</a:t>
            </a:r>
          </a:p>
          <a:p>
            <a:pPr marL="0" marR="0" lvl="0" indent="0" algn="l" rtl="0">
              <a:lnSpc>
                <a:spcPct val="100000"/>
              </a:lnSpc>
              <a:buSzPct val="25000"/>
              <a:buNone/>
            </a:pPr>
            <a:r>
              <a:rPr lang="en-US" sz="1800" b="0" i="0" u="none" strike="noStrike" cap="none" baseline="0"/>
              <a:t> </a:t>
            </a:r>
          </a:p>
          <a:p>
            <a:pPr marL="0" marR="0" lvl="0" indent="0" algn="l" rtl="0">
              <a:lnSpc>
                <a:spcPct val="100000"/>
              </a:lnSpc>
              <a:buSzPct val="25000"/>
              <a:buNone/>
            </a:pPr>
            <a:r>
              <a:rPr lang="en-US" sz="1800" b="0" i="0" u="none" strike="noStrike" cap="none" baseline="0"/>
              <a:t>Now that the JobTracker has work for them, it will return a map task or a reduce task as a response to the heartbeat. </a:t>
            </a:r>
          </a:p>
          <a:p>
            <a:endParaRPr lang="en-US" sz="1800" b="0" i="0" u="none" strike="noStrike" cap="none" baseline="0"/>
          </a:p>
          <a:p>
            <a:pPr marL="0" marR="0" lvl="0" indent="0" algn="l" rtl="0">
              <a:lnSpc>
                <a:spcPct val="100000"/>
              </a:lnSpc>
              <a:buSzPct val="25000"/>
              <a:buNone/>
            </a:pPr>
            <a:r>
              <a:rPr lang="en-US" sz="1800" b="0" i="0" u="none" strike="noStrike" cap="none" baseline="0"/>
              <a:t>The TaskTrackers need to obtain the code to execute, so they get it from the shared file system.</a:t>
            </a:r>
          </a:p>
          <a:p>
            <a:pPr marL="0" marR="0" lvl="0" indent="0" algn="l" rtl="0">
              <a:lnSpc>
                <a:spcPct val="100000"/>
              </a:lnSpc>
              <a:buSzPct val="25000"/>
              <a:buNone/>
            </a:pPr>
            <a:r>
              <a:rPr lang="en-US" sz="1800" b="0" i="0" u="none" strike="noStrike" cap="none" baseline="0"/>
              <a:t> </a:t>
            </a:r>
          </a:p>
          <a:p>
            <a:pPr marL="0" marR="0" lvl="0" indent="0" algn="l" rtl="0">
              <a:lnSpc>
                <a:spcPct val="100000"/>
              </a:lnSpc>
              <a:buSzPct val="25000"/>
              <a:buNone/>
            </a:pPr>
            <a:r>
              <a:rPr lang="en-US" sz="1800" b="0" i="0" u="none" strike="noStrike" cap="none" baseline="0"/>
              <a:t>Then they can launch a Java Virtual Machine with a child process running in it and this child process runs your map code or your reduce code. </a:t>
            </a:r>
          </a:p>
          <a:p>
            <a:endParaRPr lang="en-US" sz="1800" b="0" i="0" u="none" strike="noStrike" cap="none" baseline="0"/>
          </a:p>
        </p:txBody>
      </p:sp>
      <p:sp>
        <p:nvSpPr>
          <p:cNvPr id="303" name="Shape 303"/>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Shape 308"/>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309" name="Shape 309"/>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a:buNone/>
            </a:pPr>
            <a:r>
              <a:rPr lang="en-US" sz="1200" b="0" i="0" u="none" strike="noStrike" cap="none" baseline="0">
                <a:solidFill>
                  <a:schemeClr val="dk1"/>
                </a:solidFill>
                <a:latin typeface="Calibri"/>
                <a:ea typeface="Calibri"/>
                <a:cs typeface="Calibri"/>
                <a:sym typeface="Calibri"/>
              </a:rPr>
              <a:t>Map operations</a:t>
            </a:r>
          </a:p>
          <a:p>
            <a:pPr marL="0" marR="0" lvl="0" indent="0" algn="l" rtl="0">
              <a:buSzPct val="25000"/>
              <a:buNone/>
            </a:pPr>
            <a:r>
              <a:rPr lang="en-US" sz="1200" b="0" i="0" u="none" strike="noStrike" cap="none" baseline="0">
                <a:solidFill>
                  <a:schemeClr val="dk1"/>
                </a:solidFill>
                <a:latin typeface="Calibri"/>
                <a:ea typeface="Calibri"/>
                <a:cs typeface="Calibri"/>
                <a:sym typeface="Calibri"/>
              </a:rPr>
              <a:t>Higher order function which applies a function to each element of a list, returning a list of results</a:t>
            </a:r>
          </a:p>
          <a:p>
            <a:endParaRPr lang="en-US" sz="1200" b="0" i="0" u="none" strike="noStrike" cap="none" baseline="0">
              <a:solidFill>
                <a:schemeClr val="dk1"/>
              </a:solidFill>
              <a:latin typeface="Calibri"/>
              <a:ea typeface="Calibri"/>
              <a:cs typeface="Calibri"/>
              <a:sym typeface="Calibri"/>
            </a:endParaRPr>
          </a:p>
          <a:p>
            <a:pPr>
              <a:buNone/>
            </a:pPr>
            <a:r>
              <a:rPr lang="en-US" sz="1200" b="0" i="0" u="none" strike="noStrike" cap="none" baseline="0">
                <a:solidFill>
                  <a:schemeClr val="dk1"/>
                </a:solidFill>
                <a:latin typeface="Calibri"/>
                <a:ea typeface="Calibri"/>
                <a:cs typeface="Calibri"/>
                <a:sym typeface="Calibri"/>
              </a:rPr>
              <a:t>Reduce operations</a:t>
            </a:r>
          </a:p>
          <a:p>
            <a:pPr marL="0" marR="0" lvl="0" indent="0" algn="l" rtl="0">
              <a:buSzPct val="25000"/>
              <a:buNone/>
            </a:pPr>
            <a:r>
              <a:rPr lang="en-US" sz="1200" b="0" i="0" u="none" strike="noStrike" cap="none" baseline="0">
                <a:solidFill>
                  <a:schemeClr val="dk1"/>
                </a:solidFill>
                <a:latin typeface="Calibri"/>
                <a:ea typeface="Calibri"/>
                <a:cs typeface="Calibri"/>
                <a:sym typeface="Calibri"/>
              </a:rPr>
              <a:t>A family of higher order functions that analyze a recursive data structure and recombine through use of a given combining operation results of recursively processing its constituent parts, building up a return value</a:t>
            </a:r>
          </a:p>
          <a:p>
            <a:endParaRPr lang="en-US" sz="1200" b="0" i="0" u="none" strike="noStrike" cap="none" baseline="0">
              <a:solidFill>
                <a:schemeClr val="dk1"/>
              </a:solidFill>
              <a:latin typeface="Calibri"/>
              <a:ea typeface="Calibri"/>
              <a:cs typeface="Calibri"/>
              <a:sym typeface="Calibri"/>
            </a:endParaRPr>
          </a:p>
        </p:txBody>
      </p:sp>
      <p:sp>
        <p:nvSpPr>
          <p:cNvPr id="310" name="Shape 310"/>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Shape 315"/>
          <p:cNvSpPr txBox="1">
            <a:spLocks noGrp="1"/>
          </p:cNvSpPr>
          <p:nvPr>
            <p:ph type="body" idx="1"/>
          </p:nvPr>
        </p:nvSpPr>
        <p:spPr>
          <a:xfrm>
            <a:off x="685800" y="4400550"/>
            <a:ext cx="5486399" cy="3600450"/>
          </a:xfrm>
          <a:prstGeom prst="rect">
            <a:avLst/>
          </a:prstGeom>
        </p:spPr>
        <p:txBody>
          <a:bodyPr lIns="91425" tIns="91425" rIns="91425" bIns="91425" anchor="ctr" anchorCtr="0">
            <a:noAutofit/>
          </a:bodyPr>
          <a:lstStyle/>
          <a:p>
            <a:endParaRPr/>
          </a:p>
        </p:txBody>
      </p:sp>
      <p:sp>
        <p:nvSpPr>
          <p:cNvPr id="316" name="Shape 316"/>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Shape 321"/>
          <p:cNvSpPr txBox="1">
            <a:spLocks noGrp="1"/>
          </p:cNvSpPr>
          <p:nvPr>
            <p:ph type="body" idx="1"/>
          </p:nvPr>
        </p:nvSpPr>
        <p:spPr>
          <a:xfrm>
            <a:off x="685800" y="4400550"/>
            <a:ext cx="5486399" cy="3600450"/>
          </a:xfrm>
          <a:prstGeom prst="rect">
            <a:avLst/>
          </a:prstGeom>
        </p:spPr>
        <p:txBody>
          <a:bodyPr lIns="91425" tIns="91425" rIns="91425" bIns="91425" anchor="ctr" anchorCtr="0">
            <a:noAutofit/>
          </a:bodyPr>
          <a:lstStyle/>
          <a:p>
            <a:endParaRPr/>
          </a:p>
        </p:txBody>
      </p:sp>
      <p:sp>
        <p:nvSpPr>
          <p:cNvPr id="322" name="Shape 322"/>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Shape 327"/>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328" name="Shape 328"/>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endParaRPr/>
          </a:p>
        </p:txBody>
      </p:sp>
      <p:sp>
        <p:nvSpPr>
          <p:cNvPr id="329" name="Shape 329"/>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Shape 334"/>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335" name="Shape 335"/>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endParaRPr/>
          </a:p>
        </p:txBody>
      </p:sp>
      <p:sp>
        <p:nvSpPr>
          <p:cNvPr id="336" name="Shape 336"/>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04" name="Shape 104"/>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a:buNone/>
            </a:pPr>
            <a:r>
              <a:rPr lang="en-US" sz="1800" b="0" i="0" u="sng" strike="noStrike" cap="none" baseline="0" dirty="0" smtClean="0">
                <a:solidFill>
                  <a:schemeClr val="hlink"/>
                </a:solidFill>
                <a:hlinkClick r:id="rId3"/>
              </a:rPr>
              <a:t>http://www-01.ibm.com/software/data/bigdata/what-is-big-data.html</a:t>
            </a:r>
            <a:endParaRPr lang="en-US" sz="1800" b="0" i="0" u="sng" strike="noStrike" cap="none" baseline="0" dirty="0">
              <a:solidFill>
                <a:schemeClr val="hlink"/>
              </a:solidFill>
              <a:hlinkClick r:id="rId3"/>
            </a:endParaRPr>
          </a:p>
        </p:txBody>
      </p:sp>
      <p:sp>
        <p:nvSpPr>
          <p:cNvPr id="105" name="Shape 105"/>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Shape 342"/>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343" name="Shape 343"/>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1" indent="0" algn="l" rtl="0">
              <a:lnSpc>
                <a:spcPct val="150000"/>
              </a:lnSpc>
              <a:spcBef>
                <a:spcPts val="0"/>
              </a:spcBef>
              <a:buSzPct val="25000"/>
              <a:buNone/>
            </a:pPr>
            <a:r>
              <a:rPr lang="en-US" sz="1600" b="0" i="0" u="sng" strike="noStrike" cap="none" baseline="0" dirty="0">
                <a:solidFill>
                  <a:schemeClr val="hlink"/>
                </a:solidFill>
                <a:hlinkClick r:id="rId3"/>
              </a:rPr>
              <a:t>http://borthakur.com/ftp/sigmodwarehouse2010.pdf</a:t>
            </a:r>
          </a:p>
        </p:txBody>
      </p:sp>
      <p:sp>
        <p:nvSpPr>
          <p:cNvPr id="344" name="Shape 344"/>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Shape 349"/>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350" name="Shape 350"/>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1" indent="0" algn="l" rtl="0">
              <a:lnSpc>
                <a:spcPct val="100000"/>
              </a:lnSpc>
              <a:spcBef>
                <a:spcPts val="0"/>
              </a:spcBef>
              <a:spcAft>
                <a:spcPts val="0"/>
              </a:spcAft>
              <a:buSzPct val="25000"/>
              <a:buFont typeface="Arial"/>
              <a:buNone/>
            </a:pPr>
            <a:r>
              <a:rPr lang="en-US" sz="1600" b="0" i="0" u="sng" strike="noStrike" cap="none" baseline="0">
                <a:solidFill>
                  <a:schemeClr val="hlink"/>
                </a:solidFill>
                <a:hlinkClick r:id="rId3"/>
              </a:rPr>
              <a:t>http://borthakur.com/ftp/sigmodwarehouse2010.pdf</a:t>
            </a:r>
          </a:p>
          <a:p>
            <a:endParaRPr lang="en-US" sz="1600" b="0" i="0" u="sng" strike="noStrike" cap="none" baseline="0">
              <a:solidFill>
                <a:schemeClr val="hlink"/>
              </a:solidFill>
              <a:hlinkClick r:id="rId3"/>
            </a:endParaRPr>
          </a:p>
        </p:txBody>
      </p:sp>
      <p:sp>
        <p:nvSpPr>
          <p:cNvPr id="351" name="Shape 351"/>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Shape 356"/>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357" name="Shape 357"/>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1" indent="0" algn="l" rtl="0">
              <a:lnSpc>
                <a:spcPct val="100000"/>
              </a:lnSpc>
              <a:spcBef>
                <a:spcPts val="0"/>
              </a:spcBef>
              <a:spcAft>
                <a:spcPts val="0"/>
              </a:spcAft>
              <a:buSzPct val="25000"/>
              <a:buFont typeface="Arial"/>
              <a:buNone/>
            </a:pPr>
            <a:r>
              <a:rPr lang="en-US" sz="1600" b="0" i="0" u="sng" strike="noStrike" cap="none" baseline="0">
                <a:solidFill>
                  <a:schemeClr val="hlink"/>
                </a:solidFill>
                <a:hlinkClick r:id="rId3"/>
              </a:rPr>
              <a:t>http://borthakur.com/ftp/sigmodwarehouse2010.pdf</a:t>
            </a:r>
          </a:p>
          <a:p>
            <a:endParaRPr lang="en-US" sz="1600" b="0" i="0" u="sng" strike="noStrike" cap="none" baseline="0">
              <a:solidFill>
                <a:schemeClr val="hlink"/>
              </a:solidFill>
              <a:hlinkClick r:id="rId3"/>
            </a:endParaRPr>
          </a:p>
        </p:txBody>
      </p:sp>
      <p:sp>
        <p:nvSpPr>
          <p:cNvPr id="358" name="Shape 35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Shape 363"/>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364" name="Shape 364"/>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a:buNone/>
            </a:pPr>
            <a:r>
              <a:rPr lang="en-US" sz="1800" b="0" i="0" u="none" strike="noStrike" cap="none" baseline="0" dirty="0"/>
              <a:t>Scribe : </a:t>
            </a:r>
            <a:r>
              <a:rPr lang="en-US" sz="1800" b="0" i="0" u="none" strike="noStrike" cap="none" baseline="0" dirty="0" smtClean="0"/>
              <a:t>An Apache </a:t>
            </a:r>
            <a:r>
              <a:rPr lang="en-US" sz="1800" b="0" i="0" u="none" strike="noStrike" cap="none" baseline="0" dirty="0"/>
              <a:t>Thrift service for distributed </a:t>
            </a:r>
            <a:r>
              <a:rPr lang="en-US" sz="1800" b="0" i="0" u="none" strike="noStrike" cap="none" baseline="0" dirty="0" err="1" smtClean="0"/>
              <a:t>logfile</a:t>
            </a:r>
            <a:r>
              <a:rPr lang="en-US" sz="1800" b="0" i="0" u="none" strike="noStrike" cap="none" baseline="0" dirty="0" smtClean="0"/>
              <a:t> collection</a:t>
            </a:r>
            <a:r>
              <a:rPr lang="en-US" sz="1800" b="0" i="0" u="none" strike="noStrike" cap="none" baseline="0" dirty="0"/>
              <a:t>. Scribe was designed to run as a daemon process on every node in your data center and to forward log files from any process running on that machine back to a central pool of aggregators. Because of its ubiquity, a major design point was to make Scribe consume as little CPU as </a:t>
            </a:r>
            <a:r>
              <a:rPr lang="en-US" sz="1800" b="0" i="0" u="none" strike="noStrike" cap="none" baseline="0" dirty="0" err="1"/>
              <a:t>possible.Scribeis</a:t>
            </a:r>
            <a:r>
              <a:rPr lang="en-US" sz="1800" b="0" i="0" u="none" strike="noStrike" cap="none" baseline="0" dirty="0"/>
              <a:t> a server for aggregating streaming log data. It is designed to scale to a very large number of nodes and be robust to network and node failures. There is a scribe server running on every node in the system, configured to aggregate messages and send them to a central scribe server (or servers) in larger groups. If the central scribe server isn’t available the local scribe server writes the messages to a file on local disk and sends them when the central server recovers. The central scribe server(s) can write the messages to the files that are their final destination, typically on an </a:t>
            </a:r>
            <a:r>
              <a:rPr lang="en-US" sz="1800" b="0" i="0" u="none" strike="noStrike" cap="none" baseline="0" dirty="0" err="1"/>
              <a:t>nfsfiler</a:t>
            </a:r>
            <a:r>
              <a:rPr lang="en-US" sz="1800" b="0" i="0" u="none" strike="noStrike" cap="none" baseline="0" dirty="0"/>
              <a:t> or a distributed </a:t>
            </a:r>
            <a:r>
              <a:rPr lang="en-US" sz="1800" b="0" i="0" u="none" strike="noStrike" cap="none" baseline="0" dirty="0" err="1"/>
              <a:t>filesystem</a:t>
            </a:r>
            <a:r>
              <a:rPr lang="en-US" sz="1800" b="0" i="0" u="none" strike="noStrike" cap="none" baseline="0" dirty="0"/>
              <a:t>, or send them to another layer of scribe servers.</a:t>
            </a:r>
          </a:p>
        </p:txBody>
      </p:sp>
      <p:sp>
        <p:nvSpPr>
          <p:cNvPr id="365" name="Shape 365"/>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Shape 370"/>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371" name="Shape 371"/>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a:buNone/>
            </a:pPr>
            <a:r>
              <a:rPr lang="en-US" sz="1800" b="0" i="0" u="none" strike="noStrike" cap="none" baseline="0"/>
              <a:t>Scribe : A Thrift service for distributed logfilecollection. Scribe was designed to run as a daemon process on every node in your data center and to forward log files from any process running on that machine back to a central pool of aggregators. Because of its ubiquity, a major design point was to make Scribe consume as little CPU as possible.Scribeis a server for aggregating streaming log data. It is designed to scale to a very large number of nodes and be robust to network and node failures. There is a scribe server running on every node in the system, configured to aggregate messages and send them to a central scribe server (or servers) in larger groups. If the central scribe server isn’t available the local scribe server writes the messages to a file on local disk and sends them when the central server recovers. The central scribe server(s) can write the messages to the files that are their final destination, typically on an nfsfiler or a distributed filesystem, or send them to another layer of scribe servers.</a:t>
            </a:r>
          </a:p>
        </p:txBody>
      </p:sp>
      <p:sp>
        <p:nvSpPr>
          <p:cNvPr id="372" name="Shape 372"/>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Shape 377"/>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378" name="Shape 378"/>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1" indent="0" algn="l" rtl="0">
              <a:lnSpc>
                <a:spcPct val="100000"/>
              </a:lnSpc>
              <a:spcBef>
                <a:spcPts val="0"/>
              </a:spcBef>
              <a:spcAft>
                <a:spcPts val="0"/>
              </a:spcAft>
              <a:buSzPct val="25000"/>
              <a:buFont typeface="Arial"/>
              <a:buNone/>
            </a:pPr>
            <a:r>
              <a:rPr lang="en-US" sz="1600" b="0" i="0" u="sng" strike="noStrike" cap="none" baseline="0">
                <a:solidFill>
                  <a:schemeClr val="hlink"/>
                </a:solidFill>
                <a:hlinkClick r:id="rId3"/>
              </a:rPr>
              <a:t>http://borthakur.com/ftp/sigmodwarehouse2010.pdf</a:t>
            </a:r>
          </a:p>
          <a:p>
            <a:endParaRPr lang="en-US" sz="1600" b="0" i="0" u="sng" strike="noStrike" cap="none" baseline="0">
              <a:solidFill>
                <a:schemeClr val="hlink"/>
              </a:solidFill>
              <a:hlinkClick r:id="rId3"/>
            </a:endParaRPr>
          </a:p>
        </p:txBody>
      </p:sp>
      <p:sp>
        <p:nvSpPr>
          <p:cNvPr id="379" name="Shape 379"/>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http://</a:t>
            </a:r>
            <a:r>
              <a:rPr lang="en-US" dirty="0" err="1" smtClean="0"/>
              <a:t>www.slideshare.net</a:t>
            </a:r>
            <a:r>
              <a:rPr lang="en-US" dirty="0" smtClean="0"/>
              <a:t>/spf13/</a:t>
            </a:r>
            <a:r>
              <a:rPr lang="en-US" dirty="0" err="1" smtClean="0"/>
              <a:t>mongodb</a:t>
            </a:r>
            <a:r>
              <a:rPr lang="en-US" dirty="0" smtClean="0"/>
              <a:t>-and-</a:t>
            </a:r>
            <a:r>
              <a:rPr lang="en-US" dirty="0" err="1" smtClean="0"/>
              <a:t>hadoop</a:t>
            </a: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44390730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http://</a:t>
            </a:r>
            <a:r>
              <a:rPr lang="en-US" dirty="0" err="1" smtClean="0"/>
              <a:t>www.slideshare.net</a:t>
            </a:r>
            <a:r>
              <a:rPr lang="en-US" dirty="0" smtClean="0"/>
              <a:t>/spf13/</a:t>
            </a:r>
            <a:r>
              <a:rPr lang="en-US" dirty="0" err="1" smtClean="0"/>
              <a:t>mongodb</a:t>
            </a:r>
            <a:r>
              <a:rPr lang="en-US" dirty="0" smtClean="0"/>
              <a:t>-and-</a:t>
            </a:r>
            <a:r>
              <a:rPr lang="en-US" dirty="0" err="1" smtClean="0"/>
              <a:t>hadoop</a:t>
            </a:r>
            <a:endParaRPr lang="en-US" dirty="0" smtClean="0"/>
          </a:p>
          <a:p>
            <a:endParaRPr lang="en-US" dirty="0" smtClean="0"/>
          </a:p>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9367955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http://</a:t>
            </a:r>
            <a:r>
              <a:rPr lang="en-US" dirty="0" err="1" smtClean="0"/>
              <a:t>docs.mongodb.org</a:t>
            </a:r>
            <a:r>
              <a:rPr lang="en-US" dirty="0" smtClean="0"/>
              <a:t>/manual/core/map-reduce/</a:t>
            </a: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43023509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http://</a:t>
            </a:r>
            <a:r>
              <a:rPr lang="en-US" dirty="0" err="1" smtClean="0"/>
              <a:t>www.slideshare.net</a:t>
            </a:r>
            <a:r>
              <a:rPr lang="en-US" dirty="0" smtClean="0"/>
              <a:t>/spf13/</a:t>
            </a:r>
            <a:r>
              <a:rPr lang="en-US" dirty="0" err="1" smtClean="0"/>
              <a:t>mongodb</a:t>
            </a:r>
            <a:r>
              <a:rPr lang="en-US" dirty="0" smtClean="0"/>
              <a:t>-and-</a:t>
            </a:r>
            <a:r>
              <a:rPr lang="en-US" dirty="0" err="1" smtClean="0"/>
              <a:t>hadoop</a:t>
            </a: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2699859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12" name="Shape 112"/>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SzPct val="25000"/>
              <a:buFont typeface="Arial"/>
              <a:buNone/>
            </a:pPr>
            <a:r>
              <a:rPr lang="en-US" sz="1800" b="0" i="0" u="sng" strike="noStrike" cap="none" baseline="0">
                <a:solidFill>
                  <a:schemeClr val="hlink"/>
                </a:solidFill>
                <a:hlinkClick r:id="rId3"/>
              </a:rPr>
              <a:t>http://www.emc.com/leadership/digital-universe/iview/big-data-2020.htm</a:t>
            </a:r>
          </a:p>
          <a:p>
            <a:endParaRPr lang="en-US" sz="1800" b="0" i="0" u="sng" strike="noStrike" cap="none" baseline="0">
              <a:solidFill>
                <a:schemeClr val="hlink"/>
              </a:solidFill>
              <a:hlinkClick r:id="rId3"/>
            </a:endParaRPr>
          </a:p>
        </p:txBody>
      </p:sp>
      <p:sp>
        <p:nvSpPr>
          <p:cNvPr id="113" name="Shape 113"/>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smtClean="0"/>
              <a:t>http://</a:t>
            </a:r>
            <a:r>
              <a:rPr lang="en-US" dirty="0" err="1" smtClean="0"/>
              <a:t>docs.mongodb.org</a:t>
            </a:r>
            <a:r>
              <a:rPr lang="en-US" dirty="0" smtClean="0"/>
              <a:t>/manual/core/aggregation-pipeline/</a:t>
            </a: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269985996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www.slideshare.net</a:t>
            </a:r>
            <a:r>
              <a:rPr lang="en-US" dirty="0" smtClean="0"/>
              <a:t>/spf13/</a:t>
            </a:r>
            <a:r>
              <a:rPr lang="en-US" dirty="0" err="1" smtClean="0"/>
              <a:t>mongodb</a:t>
            </a:r>
            <a:r>
              <a:rPr lang="en-US" dirty="0" smtClean="0"/>
              <a:t>-and-</a:t>
            </a:r>
            <a:r>
              <a:rPr lang="en-US" dirty="0" err="1" smtClean="0"/>
              <a:t>hadoop</a:t>
            </a: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43023509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www.slideshare.net</a:t>
            </a:r>
            <a:r>
              <a:rPr lang="en-US" dirty="0" smtClean="0"/>
              <a:t>/spf13/</a:t>
            </a:r>
            <a:r>
              <a:rPr lang="en-US" dirty="0" err="1" smtClean="0"/>
              <a:t>mongodb</a:t>
            </a:r>
            <a:r>
              <a:rPr lang="en-US" dirty="0" smtClean="0"/>
              <a:t>-and-</a:t>
            </a:r>
            <a:r>
              <a:rPr lang="en-US" dirty="0" err="1" smtClean="0"/>
              <a:t>hadoop</a:t>
            </a: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26314267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www.slideshare.net</a:t>
            </a:r>
            <a:r>
              <a:rPr lang="en-US" dirty="0" smtClean="0"/>
              <a:t>/spf13/</a:t>
            </a:r>
            <a:r>
              <a:rPr lang="en-US" dirty="0" err="1" smtClean="0"/>
              <a:t>mongodb</a:t>
            </a:r>
            <a:r>
              <a:rPr lang="en-US" dirty="0" smtClean="0"/>
              <a:t>-and-</a:t>
            </a:r>
            <a:r>
              <a:rPr lang="en-US" dirty="0" err="1" smtClean="0"/>
              <a:t>hadoop</a:t>
            </a: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208285234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936795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12" name="Shape 112"/>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endParaRPr lang="en-US" sz="1800" b="0" i="0" u="sng" strike="noStrike" cap="none" baseline="0" dirty="0">
              <a:solidFill>
                <a:schemeClr val="hlink"/>
              </a:solidFill>
              <a:hlinkClick r:id="rId3"/>
            </a:endParaRPr>
          </a:p>
        </p:txBody>
      </p:sp>
      <p:sp>
        <p:nvSpPr>
          <p:cNvPr id="113" name="Shape 113"/>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04" name="Shape 104"/>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a:buNone/>
            </a:pPr>
            <a:r>
              <a:rPr lang="en-US" sz="1800" b="0" i="0" u="sng" strike="noStrike" cap="none" baseline="0" dirty="0" smtClean="0">
                <a:solidFill>
                  <a:schemeClr val="hlink"/>
                </a:solidFill>
                <a:hlinkClick r:id="rId3"/>
              </a:rPr>
              <a:t>http://www.idc.com/getdoc.jsp?containerId=prUS25329114</a:t>
            </a:r>
            <a:endParaRPr lang="en-US" sz="1800" b="0" i="0" u="sng" strike="noStrike" cap="none" baseline="0" dirty="0">
              <a:solidFill>
                <a:schemeClr val="hlink"/>
              </a:solidFill>
              <a:hlinkClick r:id="rId3"/>
            </a:endParaRPr>
          </a:p>
        </p:txBody>
      </p:sp>
      <p:sp>
        <p:nvSpPr>
          <p:cNvPr id="105" name="Shape 105"/>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n-US"/>
              <a:t>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txBox="1">
            <a:spLocks noGrp="1"/>
          </p:cNvSpPr>
          <p:nvPr>
            <p:ph type="body" idx="1"/>
          </p:nvPr>
        </p:nvSpPr>
        <p:spPr>
          <a:xfrm>
            <a:off x="685800" y="4400550"/>
            <a:ext cx="5486399" cy="3600450"/>
          </a:xfrm>
          <a:prstGeom prst="rect">
            <a:avLst/>
          </a:prstGeom>
        </p:spPr>
        <p:txBody>
          <a:bodyPr lIns="91425" tIns="91425" rIns="91425" bIns="91425" anchor="ctr" anchorCtr="0">
            <a:noAutofit/>
          </a:bodyPr>
          <a:lstStyle/>
          <a:p>
            <a:endParaRPr/>
          </a:p>
        </p:txBody>
      </p:sp>
      <p:sp>
        <p:nvSpPr>
          <p:cNvPr id="120" name="Shape 120"/>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http://bsonspec.org"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1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17.gi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18.png"/></Relationships>
</file>

<file path=ppt/slides/_rels/slide4.xml.rels><?xml version="1.0" encoding="UTF-8" standalone="yes"?>
<Relationships xmlns="http://schemas.openxmlformats.org/package/2006/relationships"><Relationship Id="rId3" Type="http://schemas.openxmlformats.org/officeDocument/2006/relationships/hyperlink" Target="http://www.thecultureist.com/2013/05/09/how-many-people-use-the-internet-more-than-2-billion-infographic/" TargetMode="External"/><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19.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20.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2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 Id="rId3" Type="http://schemas.openxmlformats.org/officeDocument/2006/relationships/image" Target="../media/image2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23.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emf"/></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 Id="rId3" Type="http://schemas.openxmlformats.org/officeDocument/2006/relationships/image" Target="../media/image24.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 Id="rId3" Type="http://schemas.openxmlformats.org/officeDocument/2006/relationships/image" Target="../media/image25.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 Id="rId3" Type="http://schemas.openxmlformats.org/officeDocument/2006/relationships/image" Target="../media/image26.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 Id="rId3" Type="http://schemas.openxmlformats.org/officeDocument/2006/relationships/image" Target="../media/image27.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 Id="rId3" Type="http://schemas.openxmlformats.org/officeDocument/2006/relationships/image" Target="../media/image28.png"/></Relationships>
</file>

<file path=ppt/slides/_rels/slide67.xml.rels><?xml version="1.0" encoding="UTF-8" standalone="yes"?>
<Relationships xmlns="http://schemas.openxmlformats.org/package/2006/relationships"><Relationship Id="rId3" Type="http://schemas.openxmlformats.org/officeDocument/2006/relationships/hyperlink" Target="https://www.youtube.com/watch?v=WovfjprPD_I" TargetMode="External"/><Relationship Id="rId4" Type="http://schemas.openxmlformats.org/officeDocument/2006/relationships/hyperlink" Target="https://www.youtube.com/watch?v=a0OvgTfF8Pg" TargetMode="External"/><Relationship Id="rId5" Type="http://schemas.openxmlformats.org/officeDocument/2006/relationships/hyperlink" Target="https://www.youtube.com/watch?v=XfK4aBF7tEI" TargetMode="External"/><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hbr.org/2012/10/data-scientist-the-sexiest-job-of-the-21st-century/ar/1"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ctrTitle"/>
          </p:nvPr>
        </p:nvSpPr>
        <p:spPr/>
        <p:txBody>
          <a:bodyPr/>
          <a:lstStyle/>
          <a:p>
            <a:pPr lvl="0"/>
            <a:r>
              <a:rPr lang="en-US" smtClean="0">
                <a:sym typeface="Calibri"/>
              </a:rPr>
              <a:t>Big Data</a:t>
            </a:r>
            <a:endParaRPr lang="en-US">
              <a:sym typeface="Calibri"/>
            </a:endParaRPr>
          </a:p>
        </p:txBody>
      </p:sp>
      <p:sp>
        <p:nvSpPr>
          <p:cNvPr id="4" name="Subtitle 3"/>
          <p:cNvSpPr>
            <a:spLocks noGrp="1"/>
          </p:cNvSpPr>
          <p:nvPr>
            <p:ph type="subTitle" idx="1"/>
          </p:nvPr>
        </p:nvSpPr>
        <p:spPr/>
        <p:txBody>
          <a:bodyPr/>
          <a:lstStyle/>
          <a:p>
            <a:endParaRPr lang="en-US"/>
          </a:p>
        </p:txBody>
      </p:sp>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p:txBody>
          <a:bodyPr/>
          <a:lstStyle/>
          <a:p>
            <a:pPr lvl="0"/>
            <a:r>
              <a:rPr lang="en-US" smtClean="0">
                <a:sym typeface="Calibri"/>
              </a:rPr>
              <a:t>Candidates for Big Data</a:t>
            </a:r>
            <a:endParaRPr lang="en-US">
              <a:sym typeface="Calibri"/>
            </a:endParaRPr>
          </a:p>
        </p:txBody>
      </p:sp>
      <p:pic>
        <p:nvPicPr>
          <p:cNvPr id="117" name="Shape 117"/>
          <p:cNvPicPr preferRelativeResize="0"/>
          <p:nvPr/>
        </p:nvPicPr>
        <p:blipFill>
          <a:blip r:embed="rId3"/>
          <a:stretch>
            <a:fillRect/>
          </a:stretch>
        </p:blipFill>
        <p:spPr>
          <a:xfrm>
            <a:off x="808470" y="1445924"/>
            <a:ext cx="7612940" cy="5460201"/>
          </a:xfrm>
          <a:prstGeom prst="rect">
            <a:avLst/>
          </a:prstGeom>
        </p:spPr>
      </p:pic>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p:txBody>
          <a:bodyPr/>
          <a:lstStyle/>
          <a:p>
            <a:pPr lvl="0"/>
            <a:r>
              <a:rPr lang="en-US" smtClean="0">
                <a:sym typeface="Calibri"/>
              </a:rPr>
              <a:t>Big Data gap</a:t>
            </a:r>
            <a:endParaRPr lang="en-US">
              <a:sym typeface="Calibri"/>
            </a:endParaRPr>
          </a:p>
        </p:txBody>
      </p:sp>
      <p:pic>
        <p:nvPicPr>
          <p:cNvPr id="124" name="Shape 124"/>
          <p:cNvPicPr preferRelativeResize="0"/>
          <p:nvPr/>
        </p:nvPicPr>
        <p:blipFill>
          <a:blip r:embed="rId3"/>
          <a:stretch>
            <a:fillRect/>
          </a:stretch>
        </p:blipFill>
        <p:spPr>
          <a:xfrm>
            <a:off x="161925" y="1946277"/>
            <a:ext cx="8820150" cy="4495800"/>
          </a:xfrm>
          <a:prstGeom prst="rect">
            <a:avLst/>
          </a:prstGeom>
        </p:spPr>
      </p:pic>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p:txBody>
          <a:bodyPr/>
          <a:lstStyle/>
          <a:p>
            <a:pPr lvl="0"/>
            <a:r>
              <a:rPr lang="en-US" smtClean="0">
                <a:sym typeface="Calibri"/>
              </a:rPr>
              <a:t>Community</a:t>
            </a:r>
            <a:endParaRPr lang="en-US">
              <a:sym typeface="Calibri"/>
            </a:endParaRPr>
          </a:p>
        </p:txBody>
      </p:sp>
      <p:sp>
        <p:nvSpPr>
          <p:cNvPr id="132" name="Shape 132"/>
          <p:cNvSpPr txBox="1">
            <a:spLocks noGrp="1"/>
          </p:cNvSpPr>
          <p:nvPr>
            <p:ph sz="half" idx="2"/>
          </p:nvPr>
        </p:nvSpPr>
        <p:spPr>
          <a:xfrm>
            <a:off x="364808" y="1916028"/>
            <a:ext cx="3840480" cy="3596185"/>
          </a:xfrm>
        </p:spPr>
        <p:txBody>
          <a:bodyPr>
            <a:normAutofit/>
          </a:bodyPr>
          <a:lstStyle/>
          <a:p>
            <a:pPr lvl="0"/>
            <a:r>
              <a:rPr lang="en-US" dirty="0" smtClean="0">
                <a:sym typeface="Calibri"/>
              </a:rPr>
              <a:t>Usages</a:t>
            </a:r>
            <a:endParaRPr lang="en-US" dirty="0">
              <a:sym typeface="Calibri"/>
            </a:endParaRPr>
          </a:p>
          <a:p>
            <a:pPr lvl="1"/>
            <a:r>
              <a:rPr lang="en-US" dirty="0">
                <a:sym typeface="Calibri"/>
              </a:rPr>
              <a:t>Adobe</a:t>
            </a:r>
          </a:p>
          <a:p>
            <a:pPr lvl="1"/>
            <a:r>
              <a:rPr lang="en-US" dirty="0" err="1">
                <a:sym typeface="Calibri"/>
              </a:rPr>
              <a:t>Alibaba</a:t>
            </a:r>
            <a:endParaRPr lang="en-US" dirty="0">
              <a:sym typeface="Calibri"/>
            </a:endParaRPr>
          </a:p>
          <a:p>
            <a:pPr lvl="1"/>
            <a:r>
              <a:rPr lang="en-US" dirty="0">
                <a:sym typeface="Calibri"/>
              </a:rPr>
              <a:t>Amazon</a:t>
            </a:r>
          </a:p>
          <a:p>
            <a:pPr lvl="1"/>
            <a:r>
              <a:rPr lang="en-US" dirty="0">
                <a:sym typeface="Calibri"/>
              </a:rPr>
              <a:t>AOL</a:t>
            </a:r>
          </a:p>
          <a:p>
            <a:pPr lvl="1"/>
            <a:r>
              <a:rPr lang="en-US" dirty="0">
                <a:sym typeface="Calibri"/>
              </a:rPr>
              <a:t>Facebook</a:t>
            </a:r>
          </a:p>
          <a:p>
            <a:pPr lvl="1"/>
            <a:r>
              <a:rPr lang="en-US" dirty="0">
                <a:sym typeface="Calibri"/>
              </a:rPr>
              <a:t>Google</a:t>
            </a:r>
          </a:p>
          <a:p>
            <a:pPr lvl="1"/>
            <a:r>
              <a:rPr lang="en-US" dirty="0" smtClean="0">
                <a:sym typeface="Calibri"/>
              </a:rPr>
              <a:t>IBM</a:t>
            </a:r>
            <a:endParaRPr lang="en-US" dirty="0">
              <a:sym typeface="Calibri"/>
            </a:endParaRPr>
          </a:p>
        </p:txBody>
      </p:sp>
      <p:pic>
        <p:nvPicPr>
          <p:cNvPr id="134" name="Shape 134"/>
          <p:cNvPicPr preferRelativeResize="0"/>
          <p:nvPr/>
        </p:nvPicPr>
        <p:blipFill>
          <a:blip r:embed="rId3"/>
          <a:stretch>
            <a:fillRect/>
          </a:stretch>
        </p:blipFill>
        <p:spPr>
          <a:xfrm>
            <a:off x="4629150" y="2505075"/>
            <a:ext cx="2146345" cy="1230287"/>
          </a:xfrm>
          <a:prstGeom prst="rect">
            <a:avLst/>
          </a:prstGeom>
        </p:spPr>
      </p:pic>
      <p:pic>
        <p:nvPicPr>
          <p:cNvPr id="135" name="Shape 135"/>
          <p:cNvPicPr preferRelativeResize="0"/>
          <p:nvPr/>
        </p:nvPicPr>
        <p:blipFill>
          <a:blip r:embed="rId4"/>
          <a:stretch>
            <a:fillRect/>
          </a:stretch>
        </p:blipFill>
        <p:spPr>
          <a:xfrm>
            <a:off x="6906464" y="2505075"/>
            <a:ext cx="2145690" cy="979269"/>
          </a:xfrm>
          <a:prstGeom prst="rect">
            <a:avLst/>
          </a:prstGeom>
        </p:spPr>
      </p:pic>
      <p:pic>
        <p:nvPicPr>
          <p:cNvPr id="136" name="Shape 136"/>
          <p:cNvPicPr preferRelativeResize="0"/>
          <p:nvPr/>
        </p:nvPicPr>
        <p:blipFill>
          <a:blip r:embed="rId5"/>
          <a:stretch>
            <a:fillRect/>
          </a:stretch>
        </p:blipFill>
        <p:spPr>
          <a:xfrm>
            <a:off x="5820923" y="4012948"/>
            <a:ext cx="1909143" cy="1073600"/>
          </a:xfrm>
          <a:prstGeom prst="rect">
            <a:avLst/>
          </a:prstGeom>
        </p:spPr>
      </p:pic>
      <p:sp>
        <p:nvSpPr>
          <p:cNvPr id="17" name="Shape 132"/>
          <p:cNvSpPr txBox="1">
            <a:spLocks noGrp="1"/>
          </p:cNvSpPr>
          <p:nvPr>
            <p:ph sz="half" idx="2"/>
          </p:nvPr>
        </p:nvSpPr>
        <p:spPr>
          <a:xfrm>
            <a:off x="4357688" y="1916028"/>
            <a:ext cx="4233862" cy="3596185"/>
          </a:xfrm>
        </p:spPr>
        <p:txBody>
          <a:bodyPr>
            <a:normAutofit/>
          </a:bodyPr>
          <a:lstStyle/>
          <a:p>
            <a:pPr lvl="0"/>
            <a:r>
              <a:rPr lang="en-US" dirty="0" smtClean="0">
                <a:sym typeface="Calibri"/>
              </a:rPr>
              <a:t>Users</a:t>
            </a:r>
          </a:p>
        </p:txBody>
      </p:sp>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p:txBody>
          <a:bodyPr/>
          <a:lstStyle/>
          <a:p>
            <a:pPr lvl="0"/>
            <a:r>
              <a:rPr lang="en-US" smtClean="0">
                <a:sym typeface="Calibri"/>
              </a:rPr>
              <a:t>Conventional approach</a:t>
            </a:r>
            <a:endParaRPr lang="en-US">
              <a:sym typeface="Calibri"/>
            </a:endParaRPr>
          </a:p>
        </p:txBody>
      </p:sp>
      <p:sp>
        <p:nvSpPr>
          <p:cNvPr id="4" name="Content Placeholder 3"/>
          <p:cNvSpPr>
            <a:spLocks noGrp="1"/>
          </p:cNvSpPr>
          <p:nvPr>
            <p:ph idx="1"/>
          </p:nvPr>
        </p:nvSpPr>
        <p:spPr/>
        <p:txBody>
          <a:bodyPr/>
          <a:lstStyle/>
          <a:p>
            <a:endParaRPr lang="en-US"/>
          </a:p>
        </p:txBody>
      </p:sp>
      <p:pic>
        <p:nvPicPr>
          <p:cNvPr id="142" name="Shape 142"/>
          <p:cNvPicPr preferRelativeResize="0"/>
          <p:nvPr/>
        </p:nvPicPr>
        <p:blipFill>
          <a:blip r:embed="rId3"/>
          <a:stretch>
            <a:fillRect/>
          </a:stretch>
        </p:blipFill>
        <p:spPr>
          <a:xfrm>
            <a:off x="522772" y="2194801"/>
            <a:ext cx="7886699" cy="2845167"/>
          </a:xfrm>
          <a:prstGeom prst="rect">
            <a:avLst/>
          </a:prstGeom>
        </p:spPr>
      </p:pic>
    </p:spTree>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title"/>
          </p:nvPr>
        </p:nvSpPr>
        <p:spPr/>
        <p:txBody>
          <a:bodyPr/>
          <a:lstStyle/>
          <a:p>
            <a:pPr lvl="0"/>
            <a:r>
              <a:rPr lang="en-US" smtClean="0">
                <a:sym typeface="Calibri"/>
              </a:rPr>
              <a:t>Issues with conventional approach</a:t>
            </a:r>
            <a:endParaRPr lang="en-US">
              <a:sym typeface="Calibri"/>
            </a:endParaRPr>
          </a:p>
        </p:txBody>
      </p:sp>
      <p:sp>
        <p:nvSpPr>
          <p:cNvPr id="150" name="Shape 150"/>
          <p:cNvSpPr txBox="1">
            <a:spLocks noGrp="1"/>
          </p:cNvSpPr>
          <p:nvPr>
            <p:ph idx="1"/>
          </p:nvPr>
        </p:nvSpPr>
        <p:spPr/>
        <p:txBody>
          <a:bodyPr/>
          <a:lstStyle/>
          <a:p>
            <a:pPr lvl="0"/>
            <a:r>
              <a:rPr lang="en-US" smtClean="0">
                <a:sym typeface="Calibri"/>
              </a:rPr>
              <a:t>Batch-oriented </a:t>
            </a:r>
          </a:p>
          <a:p>
            <a:pPr lvl="0"/>
            <a:r>
              <a:rPr lang="en-US" smtClean="0">
                <a:sym typeface="Calibri"/>
              </a:rPr>
              <a:t>Batches cannot be interrupted or reconfigured on-the-fly </a:t>
            </a:r>
          </a:p>
          <a:p>
            <a:pPr lvl="0"/>
            <a:r>
              <a:rPr lang="en-US" smtClean="0">
                <a:sym typeface="Calibri"/>
              </a:rPr>
              <a:t>Schema management required in multiple places </a:t>
            </a:r>
          </a:p>
          <a:p>
            <a:pPr lvl="0"/>
            <a:r>
              <a:rPr lang="en-US" smtClean="0">
                <a:sym typeface="Calibri"/>
              </a:rPr>
              <a:t>Lots of data being shuffled around </a:t>
            </a:r>
          </a:p>
          <a:p>
            <a:pPr lvl="0"/>
            <a:r>
              <a:rPr lang="en-US" smtClean="0">
                <a:sym typeface="Calibri"/>
              </a:rPr>
              <a:t>Data duplication </a:t>
            </a:r>
          </a:p>
          <a:p>
            <a:pPr lvl="0"/>
            <a:r>
              <a:rPr lang="en-US" smtClean="0">
                <a:sym typeface="Calibri"/>
              </a:rPr>
              <a:t>Turn-around times of hours rather than minutes</a:t>
            </a:r>
          </a:p>
          <a:p>
            <a:endParaRPr lang="en-US">
              <a:sym typeface="Calibri"/>
            </a:endParaRPr>
          </a:p>
        </p:txBody>
      </p:sp>
    </p:spTree>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a:spLocks noGrp="1"/>
          </p:cNvSpPr>
          <p:nvPr>
            <p:ph type="title"/>
          </p:nvPr>
        </p:nvSpPr>
        <p:spPr>
          <a:xfrm>
            <a:off x="549275" y="107576"/>
            <a:ext cx="8042276" cy="726787"/>
          </a:xfrm>
        </p:spPr>
        <p:txBody>
          <a:bodyPr/>
          <a:lstStyle/>
          <a:p>
            <a:pPr lvl="0"/>
            <a:r>
              <a:rPr lang="en-US" sz="4400" dirty="0" smtClean="0">
                <a:sym typeface="Calibri"/>
              </a:rPr>
              <a:t>Big Data systems (real time)</a:t>
            </a:r>
            <a:endParaRPr lang="en-US" sz="4400" dirty="0">
              <a:sym typeface="Calibri"/>
            </a:endParaRPr>
          </a:p>
        </p:txBody>
      </p:sp>
      <p:sp>
        <p:nvSpPr>
          <p:cNvPr id="4" name="Content Placeholder 3"/>
          <p:cNvSpPr>
            <a:spLocks noGrp="1"/>
          </p:cNvSpPr>
          <p:nvPr>
            <p:ph idx="1"/>
          </p:nvPr>
        </p:nvSpPr>
        <p:spPr/>
        <p:txBody>
          <a:bodyPr/>
          <a:lstStyle/>
          <a:p>
            <a:endParaRPr lang="en-US" dirty="0"/>
          </a:p>
        </p:txBody>
      </p:sp>
      <p:sp>
        <p:nvSpPr>
          <p:cNvPr id="157" name="Shape 157"/>
          <p:cNvSpPr/>
          <p:nvPr/>
        </p:nvSpPr>
        <p:spPr>
          <a:xfrm>
            <a:off x="1725296" y="1432632"/>
            <a:ext cx="5784273" cy="503696"/>
          </a:xfrm>
          <a:prstGeom prst="roundRect">
            <a:avLst>
              <a:gd name="adj" fmla="val 16667"/>
            </a:avLst>
          </a:prstGeom>
          <a:solidFill>
            <a:schemeClr val="accent1"/>
          </a:solidFill>
          <a:ln w="12700" cap="flat">
            <a:solidFill>
              <a:srgbClr val="42719C"/>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800" b="0" i="0" u="none" strike="noStrike" cap="none" baseline="0">
                <a:solidFill>
                  <a:schemeClr val="lt1"/>
                </a:solidFill>
                <a:latin typeface="Calibri"/>
                <a:ea typeface="Calibri"/>
                <a:cs typeface="Calibri"/>
                <a:sym typeface="Calibri"/>
              </a:rPr>
              <a:t>Applications</a:t>
            </a:r>
          </a:p>
        </p:txBody>
      </p:sp>
      <p:sp>
        <p:nvSpPr>
          <p:cNvPr id="158" name="Shape 158"/>
          <p:cNvSpPr/>
          <p:nvPr/>
        </p:nvSpPr>
        <p:spPr>
          <a:xfrm>
            <a:off x="1725296" y="2605414"/>
            <a:ext cx="1290180" cy="926926"/>
          </a:xfrm>
          <a:prstGeom prst="roundRect">
            <a:avLst>
              <a:gd name="adj" fmla="val 9910"/>
            </a:avLst>
          </a:prstGeom>
          <a:solidFill>
            <a:schemeClr val="accent1"/>
          </a:solidFill>
          <a:ln w="12700" cap="flat">
            <a:solidFill>
              <a:srgbClr val="42719C"/>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800" b="0" i="0" u="none" strike="noStrike" cap="none" baseline="0" dirty="0">
                <a:solidFill>
                  <a:schemeClr val="lt1"/>
                </a:solidFill>
                <a:latin typeface="Calibri"/>
                <a:ea typeface="Calibri"/>
                <a:cs typeface="Calibri"/>
                <a:sym typeface="Calibri"/>
              </a:rPr>
              <a:t>Indexing and Search</a:t>
            </a:r>
          </a:p>
        </p:txBody>
      </p:sp>
      <p:sp>
        <p:nvSpPr>
          <p:cNvPr id="159" name="Shape 159"/>
          <p:cNvSpPr/>
          <p:nvPr/>
        </p:nvSpPr>
        <p:spPr>
          <a:xfrm>
            <a:off x="3217981" y="2605414"/>
            <a:ext cx="1290180" cy="926926"/>
          </a:xfrm>
          <a:prstGeom prst="roundRect">
            <a:avLst>
              <a:gd name="adj" fmla="val 7208"/>
            </a:avLst>
          </a:prstGeom>
          <a:solidFill>
            <a:schemeClr val="accent1"/>
          </a:solidFill>
          <a:ln w="12700" cap="flat">
            <a:solidFill>
              <a:srgbClr val="42719C"/>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800" b="0" i="0" u="none" strike="noStrike" cap="none" baseline="0" dirty="0">
                <a:solidFill>
                  <a:schemeClr val="lt1"/>
                </a:solidFill>
                <a:latin typeface="Calibri"/>
                <a:ea typeface="Calibri"/>
                <a:cs typeface="Calibri"/>
                <a:sym typeface="Calibri"/>
              </a:rPr>
              <a:t>Usage Analytics</a:t>
            </a:r>
          </a:p>
        </p:txBody>
      </p:sp>
      <p:sp>
        <p:nvSpPr>
          <p:cNvPr id="160" name="Shape 160"/>
          <p:cNvSpPr/>
          <p:nvPr/>
        </p:nvSpPr>
        <p:spPr>
          <a:xfrm>
            <a:off x="4760769" y="2607501"/>
            <a:ext cx="1290180" cy="926926"/>
          </a:xfrm>
          <a:prstGeom prst="roundRect">
            <a:avLst>
              <a:gd name="adj" fmla="val 12613"/>
            </a:avLst>
          </a:prstGeom>
          <a:solidFill>
            <a:schemeClr val="accent1"/>
          </a:solidFill>
          <a:ln w="12700" cap="flat">
            <a:solidFill>
              <a:srgbClr val="42719C"/>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800" b="0" i="0" u="none" strike="noStrike" cap="none" baseline="0" dirty="0">
                <a:solidFill>
                  <a:schemeClr val="lt1"/>
                </a:solidFill>
                <a:latin typeface="Calibri"/>
                <a:ea typeface="Calibri"/>
                <a:cs typeface="Calibri"/>
                <a:sym typeface="Calibri"/>
              </a:rPr>
              <a:t>Insights, recommendations</a:t>
            </a:r>
          </a:p>
        </p:txBody>
      </p:sp>
      <p:sp>
        <p:nvSpPr>
          <p:cNvPr id="161" name="Shape 161"/>
          <p:cNvSpPr/>
          <p:nvPr/>
        </p:nvSpPr>
        <p:spPr>
          <a:xfrm>
            <a:off x="6219387" y="2607501"/>
            <a:ext cx="1290180" cy="926926"/>
          </a:xfrm>
          <a:prstGeom prst="roundRect">
            <a:avLst>
              <a:gd name="adj" fmla="val 12613"/>
            </a:avLst>
          </a:prstGeom>
          <a:solidFill>
            <a:schemeClr val="accent1"/>
          </a:solidFill>
          <a:ln w="12700" cap="flat">
            <a:solidFill>
              <a:srgbClr val="42719C"/>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800" b="0" i="0" u="none" strike="noStrike" cap="none" baseline="0" dirty="0">
                <a:solidFill>
                  <a:schemeClr val="lt1"/>
                </a:solidFill>
                <a:latin typeface="Calibri"/>
                <a:ea typeface="Calibri"/>
                <a:cs typeface="Calibri"/>
                <a:sym typeface="Calibri"/>
              </a:rPr>
              <a:t>CRUD</a:t>
            </a:r>
          </a:p>
        </p:txBody>
      </p:sp>
      <p:sp>
        <p:nvSpPr>
          <p:cNvPr id="162" name="Shape 162"/>
          <p:cNvSpPr/>
          <p:nvPr/>
        </p:nvSpPr>
        <p:spPr>
          <a:xfrm>
            <a:off x="1725296" y="3707703"/>
            <a:ext cx="5784273" cy="626300"/>
          </a:xfrm>
          <a:prstGeom prst="roundRect">
            <a:avLst>
              <a:gd name="adj" fmla="val 6667"/>
            </a:avLst>
          </a:prstGeom>
          <a:solidFill>
            <a:schemeClr val="accent1"/>
          </a:solidFill>
          <a:ln w="12700" cap="flat">
            <a:solidFill>
              <a:srgbClr val="42719C"/>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800" b="0" i="0" u="none" strike="noStrike" cap="none" baseline="0">
                <a:solidFill>
                  <a:schemeClr val="lt1"/>
                </a:solidFill>
                <a:latin typeface="Calibri"/>
                <a:ea typeface="Calibri"/>
                <a:cs typeface="Calibri"/>
                <a:sym typeface="Calibri"/>
              </a:rPr>
              <a:t>Views</a:t>
            </a:r>
          </a:p>
        </p:txBody>
      </p:sp>
      <p:sp>
        <p:nvSpPr>
          <p:cNvPr id="163" name="Shape 163"/>
          <p:cNvSpPr/>
          <p:nvPr/>
        </p:nvSpPr>
        <p:spPr>
          <a:xfrm>
            <a:off x="1725296" y="4471792"/>
            <a:ext cx="5784273" cy="1478070"/>
          </a:xfrm>
          <a:prstGeom prst="roundRect">
            <a:avLst>
              <a:gd name="adj" fmla="val 6498"/>
            </a:avLst>
          </a:prstGeom>
          <a:solidFill>
            <a:schemeClr val="accent1"/>
          </a:solidFill>
          <a:ln w="12700" cap="flat">
            <a:solidFill>
              <a:srgbClr val="42719C"/>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800" b="1" i="0" u="none" strike="noStrike" cap="none" baseline="0">
                <a:solidFill>
                  <a:schemeClr val="lt1"/>
                </a:solidFill>
                <a:latin typeface="Calibri"/>
                <a:ea typeface="Calibri"/>
                <a:cs typeface="Calibri"/>
                <a:sym typeface="Calibri"/>
              </a:rPr>
              <a:t>Data backend</a:t>
            </a:r>
          </a:p>
          <a:p>
            <a:pPr marL="0" marR="0" lvl="0" indent="0" algn="ctr" rtl="0">
              <a:buSzPct val="25000"/>
              <a:buNone/>
            </a:pPr>
            <a:r>
              <a:rPr lang="en-US" sz="1800" b="0" i="0" u="none" strike="noStrike" cap="none" baseline="0">
                <a:solidFill>
                  <a:schemeClr val="lt1"/>
                </a:solidFill>
                <a:latin typeface="Calibri"/>
                <a:ea typeface="Calibri"/>
                <a:cs typeface="Calibri"/>
                <a:sym typeface="Calibri"/>
              </a:rPr>
              <a:t>Data</a:t>
            </a:r>
          </a:p>
          <a:p>
            <a:pPr marL="0" marR="0" lvl="0" indent="0" algn="ctr" rtl="0">
              <a:buSzPct val="25000"/>
              <a:buNone/>
            </a:pPr>
            <a:r>
              <a:rPr lang="en-US" sz="1800" b="0" i="0" u="none" strike="noStrike" cap="none" baseline="0">
                <a:solidFill>
                  <a:schemeClr val="lt1"/>
                </a:solidFill>
                <a:latin typeface="Calibri"/>
                <a:ea typeface="Calibri"/>
                <a:cs typeface="Calibri"/>
                <a:sym typeface="Calibri"/>
              </a:rPr>
              <a:t>Metadata</a:t>
            </a:r>
          </a:p>
          <a:p>
            <a:pPr marL="0" marR="0" lvl="0" indent="0" algn="ctr" rtl="0">
              <a:buSzPct val="25000"/>
              <a:buNone/>
            </a:pPr>
            <a:r>
              <a:rPr lang="en-US" sz="1800" b="0" i="0" u="none" strike="noStrike" cap="none" baseline="0">
                <a:solidFill>
                  <a:schemeClr val="lt1"/>
                </a:solidFill>
                <a:latin typeface="Calibri"/>
                <a:ea typeface="Calibri"/>
                <a:cs typeface="Calibri"/>
                <a:sym typeface="Calibri"/>
              </a:rPr>
              <a:t>Attention data</a:t>
            </a:r>
          </a:p>
          <a:p>
            <a:pPr marL="0" marR="0" lvl="0" indent="0" algn="ctr" rtl="0">
              <a:buSzPct val="25000"/>
              <a:buNone/>
            </a:pPr>
            <a:r>
              <a:rPr lang="en-US" sz="1800" b="0" i="0" u="none" strike="noStrike" cap="none" baseline="0">
                <a:solidFill>
                  <a:schemeClr val="lt1"/>
                </a:solidFill>
                <a:latin typeface="Calibri"/>
                <a:ea typeface="Calibri"/>
                <a:cs typeface="Calibri"/>
                <a:sym typeface="Calibri"/>
              </a:rPr>
              <a:t>Indexes</a:t>
            </a:r>
          </a:p>
        </p:txBody>
      </p:sp>
    </p:spTree>
  </p:cSld>
  <p:clrMapOvr>
    <a:masterClrMapping/>
  </p:clrMapOvr>
  <p:transition xmlns:p14="http://schemas.microsoft.com/office/powerpoint/2010/mai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a:spLocks noGrp="1"/>
          </p:cNvSpPr>
          <p:nvPr>
            <p:ph type="title"/>
          </p:nvPr>
        </p:nvSpPr>
        <p:spPr>
          <a:xfrm>
            <a:off x="549275" y="107576"/>
            <a:ext cx="8042276" cy="689704"/>
          </a:xfrm>
        </p:spPr>
        <p:txBody>
          <a:bodyPr/>
          <a:lstStyle/>
          <a:p>
            <a:pPr lvl="0"/>
            <a:r>
              <a:rPr lang="en-US" sz="3600" dirty="0" smtClean="0">
                <a:sym typeface="Calibri"/>
              </a:rPr>
              <a:t>A Data system – example (perhaps)</a:t>
            </a:r>
            <a:endParaRPr lang="en-US" sz="3600" dirty="0">
              <a:sym typeface="Calibri"/>
            </a:endParaRPr>
          </a:p>
        </p:txBody>
      </p:sp>
      <p:sp>
        <p:nvSpPr>
          <p:cNvPr id="4" name="Content Placeholder 3"/>
          <p:cNvSpPr>
            <a:spLocks noGrp="1"/>
          </p:cNvSpPr>
          <p:nvPr>
            <p:ph idx="1"/>
          </p:nvPr>
        </p:nvSpPr>
        <p:spPr/>
        <p:txBody>
          <a:bodyPr/>
          <a:lstStyle/>
          <a:p>
            <a:endParaRPr lang="en-US"/>
          </a:p>
        </p:txBody>
      </p:sp>
      <p:sp>
        <p:nvSpPr>
          <p:cNvPr id="171" name="Shape 171"/>
          <p:cNvSpPr/>
          <p:nvPr/>
        </p:nvSpPr>
        <p:spPr>
          <a:xfrm>
            <a:off x="2268216" y="4412853"/>
            <a:ext cx="4357045" cy="885657"/>
          </a:xfrm>
          <a:prstGeom prst="rect">
            <a:avLst/>
          </a:prstGeom>
          <a:solidFill>
            <a:schemeClr val="accent1"/>
          </a:solidFill>
          <a:ln w="12700" cap="flat">
            <a:solidFill>
              <a:srgbClr val="42719C"/>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800" b="0" i="0" u="none" strike="noStrike" cap="none" baseline="0" dirty="0">
                <a:solidFill>
                  <a:schemeClr val="lt1"/>
                </a:solidFill>
                <a:latin typeface="Calibri"/>
                <a:ea typeface="Calibri"/>
                <a:cs typeface="Calibri"/>
                <a:sym typeface="Calibri"/>
              </a:rPr>
              <a:t>Raw data</a:t>
            </a:r>
          </a:p>
          <a:p>
            <a:pPr marL="0" marR="0" lvl="0" indent="0" algn="ctr" rtl="0">
              <a:buSzPct val="25000"/>
              <a:buNone/>
            </a:pPr>
            <a:r>
              <a:rPr lang="en-US" sz="1800" b="0" i="0" u="none" strike="noStrike" cap="none" baseline="0" dirty="0" err="1">
                <a:solidFill>
                  <a:schemeClr val="lt1"/>
                </a:solidFill>
                <a:latin typeface="Calibri"/>
                <a:ea typeface="Calibri"/>
                <a:cs typeface="Calibri"/>
                <a:sym typeface="Calibri"/>
              </a:rPr>
              <a:t>Eg</a:t>
            </a:r>
            <a:r>
              <a:rPr lang="en-US" sz="1800" b="0" i="0" u="none" strike="noStrike" cap="none" baseline="0" dirty="0">
                <a:solidFill>
                  <a:schemeClr val="lt1"/>
                </a:solidFill>
                <a:latin typeface="Calibri"/>
                <a:ea typeface="Calibri"/>
                <a:cs typeface="Calibri"/>
                <a:sym typeface="Calibri"/>
              </a:rPr>
              <a:t>: Tweets</a:t>
            </a:r>
          </a:p>
        </p:txBody>
      </p:sp>
      <p:sp>
        <p:nvSpPr>
          <p:cNvPr id="172" name="Shape 172"/>
          <p:cNvSpPr/>
          <p:nvPr/>
        </p:nvSpPr>
        <p:spPr>
          <a:xfrm>
            <a:off x="1725296" y="3200988"/>
            <a:ext cx="1841325" cy="1002081"/>
          </a:xfrm>
          <a:prstGeom prst="roundRect">
            <a:avLst>
              <a:gd name="adj" fmla="val 16667"/>
            </a:avLst>
          </a:prstGeom>
          <a:solidFill>
            <a:schemeClr val="accent1"/>
          </a:solidFill>
          <a:ln w="12700" cap="flat">
            <a:solidFill>
              <a:srgbClr val="42719C"/>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800" b="0" i="0" u="none" strike="noStrike" cap="none" baseline="0" dirty="0">
                <a:solidFill>
                  <a:schemeClr val="lt1"/>
                </a:solidFill>
                <a:latin typeface="Calibri"/>
                <a:ea typeface="Calibri"/>
                <a:cs typeface="Calibri"/>
                <a:sym typeface="Calibri"/>
              </a:rPr>
              <a:t>View 1</a:t>
            </a:r>
          </a:p>
          <a:p>
            <a:pPr marL="0" marR="0" lvl="0" indent="0" algn="ctr" rtl="0">
              <a:buSzPct val="25000"/>
              <a:buNone/>
            </a:pPr>
            <a:r>
              <a:rPr lang="en-US" sz="1800" b="0" i="0" u="none" strike="noStrike" cap="none" baseline="0" dirty="0" err="1">
                <a:solidFill>
                  <a:schemeClr val="lt1"/>
                </a:solidFill>
                <a:latin typeface="Calibri"/>
                <a:ea typeface="Calibri"/>
                <a:cs typeface="Calibri"/>
                <a:sym typeface="Calibri"/>
              </a:rPr>
              <a:t>Eg</a:t>
            </a:r>
            <a:r>
              <a:rPr lang="en-US" sz="1800" b="0" i="0" u="none" strike="noStrike" cap="none" baseline="0" dirty="0">
                <a:solidFill>
                  <a:schemeClr val="lt1"/>
                </a:solidFill>
                <a:latin typeface="Calibri"/>
                <a:ea typeface="Calibri"/>
                <a:cs typeface="Calibri"/>
                <a:sym typeface="Calibri"/>
              </a:rPr>
              <a:t>: #tweets/URL</a:t>
            </a:r>
          </a:p>
        </p:txBody>
      </p:sp>
      <p:sp>
        <p:nvSpPr>
          <p:cNvPr id="173" name="Shape 173"/>
          <p:cNvSpPr/>
          <p:nvPr/>
        </p:nvSpPr>
        <p:spPr>
          <a:xfrm>
            <a:off x="3566622" y="3220697"/>
            <a:ext cx="1901204" cy="970765"/>
          </a:xfrm>
          <a:prstGeom prst="roundRect">
            <a:avLst>
              <a:gd name="adj" fmla="val 16667"/>
            </a:avLst>
          </a:prstGeom>
          <a:solidFill>
            <a:schemeClr val="accent1"/>
          </a:solidFill>
          <a:ln w="12700" cap="flat">
            <a:solidFill>
              <a:srgbClr val="42719C"/>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800" b="0" i="0" u="none" strike="noStrike" cap="none" baseline="0" dirty="0">
                <a:solidFill>
                  <a:schemeClr val="lt1"/>
                </a:solidFill>
                <a:latin typeface="Calibri"/>
                <a:ea typeface="Calibri"/>
                <a:cs typeface="Calibri"/>
                <a:sym typeface="Calibri"/>
              </a:rPr>
              <a:t>View 2</a:t>
            </a:r>
          </a:p>
          <a:p>
            <a:pPr marL="0" marR="0" lvl="0" indent="0" algn="ctr" rtl="0">
              <a:buSzPct val="25000"/>
              <a:buNone/>
            </a:pPr>
            <a:r>
              <a:rPr lang="en-US" sz="1800" b="0" i="0" u="none" strike="noStrike" cap="none" baseline="0" dirty="0" err="1">
                <a:solidFill>
                  <a:schemeClr val="lt1"/>
                </a:solidFill>
                <a:latin typeface="Calibri"/>
                <a:ea typeface="Calibri"/>
                <a:cs typeface="Calibri"/>
                <a:sym typeface="Calibri"/>
              </a:rPr>
              <a:t>Eg</a:t>
            </a:r>
            <a:r>
              <a:rPr lang="en-US" sz="1800" b="0" i="0" u="none" strike="noStrike" cap="none" baseline="0" dirty="0">
                <a:solidFill>
                  <a:schemeClr val="lt1"/>
                </a:solidFill>
                <a:latin typeface="Calibri"/>
                <a:ea typeface="Calibri"/>
                <a:cs typeface="Calibri"/>
                <a:sym typeface="Calibri"/>
              </a:rPr>
              <a:t>: Influence scores</a:t>
            </a:r>
          </a:p>
        </p:txBody>
      </p:sp>
      <p:sp>
        <p:nvSpPr>
          <p:cNvPr id="174" name="Shape 174"/>
          <p:cNvSpPr/>
          <p:nvPr/>
        </p:nvSpPr>
        <p:spPr>
          <a:xfrm>
            <a:off x="5467825" y="3196222"/>
            <a:ext cx="2041742" cy="981204"/>
          </a:xfrm>
          <a:prstGeom prst="roundRect">
            <a:avLst>
              <a:gd name="adj" fmla="val 16667"/>
            </a:avLst>
          </a:prstGeom>
          <a:solidFill>
            <a:schemeClr val="accent1"/>
          </a:solidFill>
          <a:ln w="12700" cap="flat">
            <a:solidFill>
              <a:srgbClr val="42719C"/>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800" b="0" i="0" u="none" strike="noStrike" cap="none" baseline="0" dirty="0">
                <a:solidFill>
                  <a:schemeClr val="lt1"/>
                </a:solidFill>
                <a:latin typeface="Calibri"/>
                <a:ea typeface="Calibri"/>
                <a:cs typeface="Calibri"/>
                <a:sym typeface="Calibri"/>
              </a:rPr>
              <a:t>View 3</a:t>
            </a:r>
          </a:p>
          <a:p>
            <a:pPr marL="0" marR="0" lvl="0" indent="0" algn="ctr" rtl="0">
              <a:buSzPct val="25000"/>
              <a:buNone/>
            </a:pPr>
            <a:r>
              <a:rPr lang="en-US" sz="1800" b="0" i="0" u="none" strike="noStrike" cap="none" baseline="0" dirty="0" err="1">
                <a:solidFill>
                  <a:schemeClr val="lt1"/>
                </a:solidFill>
                <a:latin typeface="Calibri"/>
                <a:ea typeface="Calibri"/>
                <a:cs typeface="Calibri"/>
                <a:sym typeface="Calibri"/>
              </a:rPr>
              <a:t>Eg</a:t>
            </a:r>
            <a:r>
              <a:rPr lang="en-US" sz="1800" b="0" i="0" u="none" strike="noStrike" cap="none" baseline="0" dirty="0">
                <a:solidFill>
                  <a:schemeClr val="lt1"/>
                </a:solidFill>
                <a:latin typeface="Calibri"/>
                <a:ea typeface="Calibri"/>
                <a:cs typeface="Calibri"/>
                <a:sym typeface="Calibri"/>
              </a:rPr>
              <a:t>: trending topics</a:t>
            </a:r>
          </a:p>
        </p:txBody>
      </p:sp>
      <p:cxnSp>
        <p:nvCxnSpPr>
          <p:cNvPr id="176" name="Shape 176"/>
          <p:cNvCxnSpPr/>
          <p:nvPr/>
        </p:nvCxnSpPr>
        <p:spPr>
          <a:xfrm>
            <a:off x="2605414" y="3964485"/>
            <a:ext cx="1816273" cy="0"/>
          </a:xfrm>
          <a:prstGeom prst="straightConnector1">
            <a:avLst/>
          </a:prstGeom>
          <a:noFill/>
          <a:ln w="9525" cap="flat">
            <a:solidFill>
              <a:schemeClr val="accent1"/>
            </a:solidFill>
            <a:prstDash val="solid"/>
            <a:miter/>
            <a:headEnd type="none" w="med" len="med"/>
            <a:tailEnd type="stealth" w="lg" len="lg"/>
          </a:ln>
        </p:spPr>
      </p:cxnSp>
      <p:sp>
        <p:nvSpPr>
          <p:cNvPr id="10" name="Shape 157"/>
          <p:cNvSpPr/>
          <p:nvPr/>
        </p:nvSpPr>
        <p:spPr>
          <a:xfrm>
            <a:off x="1725296" y="1432632"/>
            <a:ext cx="5784273" cy="503696"/>
          </a:xfrm>
          <a:prstGeom prst="roundRect">
            <a:avLst>
              <a:gd name="adj" fmla="val 16667"/>
            </a:avLst>
          </a:prstGeom>
          <a:solidFill>
            <a:schemeClr val="accent1"/>
          </a:solidFill>
          <a:ln w="12700" cap="flat">
            <a:solidFill>
              <a:srgbClr val="42719C"/>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800" b="0" i="0" u="none" strike="noStrike" cap="none" baseline="0">
                <a:solidFill>
                  <a:schemeClr val="lt1"/>
                </a:solidFill>
                <a:latin typeface="Calibri"/>
                <a:ea typeface="Calibri"/>
                <a:cs typeface="Calibri"/>
                <a:sym typeface="Calibri"/>
              </a:rPr>
              <a:t>Applications</a:t>
            </a:r>
          </a:p>
        </p:txBody>
      </p:sp>
      <p:sp>
        <p:nvSpPr>
          <p:cNvPr id="11" name="Shape 158"/>
          <p:cNvSpPr/>
          <p:nvPr/>
        </p:nvSpPr>
        <p:spPr>
          <a:xfrm>
            <a:off x="1725296" y="2049172"/>
            <a:ext cx="1290180" cy="926926"/>
          </a:xfrm>
          <a:prstGeom prst="roundRect">
            <a:avLst>
              <a:gd name="adj" fmla="val 9910"/>
            </a:avLst>
          </a:prstGeom>
          <a:solidFill>
            <a:schemeClr val="accent1"/>
          </a:solidFill>
          <a:ln w="12700" cap="flat">
            <a:solidFill>
              <a:srgbClr val="42719C"/>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800" b="0" i="0" u="none" strike="noStrike" cap="none" baseline="0" dirty="0">
                <a:solidFill>
                  <a:schemeClr val="lt1"/>
                </a:solidFill>
                <a:latin typeface="Calibri"/>
                <a:ea typeface="Calibri"/>
                <a:cs typeface="Calibri"/>
                <a:sym typeface="Calibri"/>
              </a:rPr>
              <a:t>Indexing and Search</a:t>
            </a:r>
          </a:p>
        </p:txBody>
      </p:sp>
      <p:sp>
        <p:nvSpPr>
          <p:cNvPr id="12" name="Shape 159"/>
          <p:cNvSpPr/>
          <p:nvPr/>
        </p:nvSpPr>
        <p:spPr>
          <a:xfrm>
            <a:off x="3217981" y="2049172"/>
            <a:ext cx="1290180" cy="926926"/>
          </a:xfrm>
          <a:prstGeom prst="roundRect">
            <a:avLst>
              <a:gd name="adj" fmla="val 7208"/>
            </a:avLst>
          </a:prstGeom>
          <a:solidFill>
            <a:schemeClr val="accent1"/>
          </a:solidFill>
          <a:ln w="12700" cap="flat">
            <a:solidFill>
              <a:srgbClr val="42719C"/>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800" b="0" i="0" u="none" strike="noStrike" cap="none" baseline="0" dirty="0">
                <a:solidFill>
                  <a:schemeClr val="lt1"/>
                </a:solidFill>
                <a:latin typeface="Calibri"/>
                <a:ea typeface="Calibri"/>
                <a:cs typeface="Calibri"/>
                <a:sym typeface="Calibri"/>
              </a:rPr>
              <a:t>Usage Analytics</a:t>
            </a:r>
          </a:p>
        </p:txBody>
      </p:sp>
      <p:sp>
        <p:nvSpPr>
          <p:cNvPr id="13" name="Shape 160"/>
          <p:cNvSpPr/>
          <p:nvPr/>
        </p:nvSpPr>
        <p:spPr>
          <a:xfrm>
            <a:off x="4760769" y="2051259"/>
            <a:ext cx="1290180" cy="926926"/>
          </a:xfrm>
          <a:prstGeom prst="roundRect">
            <a:avLst>
              <a:gd name="adj" fmla="val 12613"/>
            </a:avLst>
          </a:prstGeom>
          <a:solidFill>
            <a:schemeClr val="accent1"/>
          </a:solidFill>
          <a:ln w="12700" cap="flat">
            <a:solidFill>
              <a:srgbClr val="42719C"/>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800" b="0" i="0" u="none" strike="noStrike" cap="none" baseline="0" dirty="0">
                <a:solidFill>
                  <a:schemeClr val="lt1"/>
                </a:solidFill>
                <a:latin typeface="Calibri"/>
                <a:ea typeface="Calibri"/>
                <a:cs typeface="Calibri"/>
                <a:sym typeface="Calibri"/>
              </a:rPr>
              <a:t>Insights, recommendations</a:t>
            </a:r>
          </a:p>
        </p:txBody>
      </p:sp>
      <p:sp>
        <p:nvSpPr>
          <p:cNvPr id="14" name="Shape 161"/>
          <p:cNvSpPr/>
          <p:nvPr/>
        </p:nvSpPr>
        <p:spPr>
          <a:xfrm>
            <a:off x="6219387" y="2051259"/>
            <a:ext cx="1290180" cy="926926"/>
          </a:xfrm>
          <a:prstGeom prst="roundRect">
            <a:avLst>
              <a:gd name="adj" fmla="val 12613"/>
            </a:avLst>
          </a:prstGeom>
          <a:solidFill>
            <a:schemeClr val="accent1"/>
          </a:solidFill>
          <a:ln w="12700" cap="flat">
            <a:solidFill>
              <a:srgbClr val="42719C"/>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1800" b="0" i="0" u="none" strike="noStrike" cap="none" baseline="0" dirty="0">
                <a:solidFill>
                  <a:schemeClr val="lt1"/>
                </a:solidFill>
                <a:latin typeface="Calibri"/>
                <a:ea typeface="Calibri"/>
                <a:cs typeface="Calibri"/>
                <a:sym typeface="Calibri"/>
              </a:rPr>
              <a:t>CRUD</a:t>
            </a:r>
          </a:p>
        </p:txBody>
      </p:sp>
    </p:spTree>
  </p:cSld>
  <p:clrMapOvr>
    <a:masterClrMapping/>
  </p:clrMapOvr>
  <p:transition xmlns:p14="http://schemas.microsoft.com/office/powerpoint/2010/mai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title"/>
          </p:nvPr>
        </p:nvSpPr>
        <p:spPr/>
        <p:txBody>
          <a:bodyPr/>
          <a:lstStyle/>
          <a:p>
            <a:pPr lvl="0"/>
            <a:r>
              <a:rPr lang="en-US" smtClean="0">
                <a:sym typeface="Calibri"/>
              </a:rPr>
              <a:t>Properties of a Data system</a:t>
            </a:r>
            <a:endParaRPr lang="en-US">
              <a:sym typeface="Calibri"/>
            </a:endParaRPr>
          </a:p>
        </p:txBody>
      </p:sp>
      <p:sp>
        <p:nvSpPr>
          <p:cNvPr id="183" name="Shape 183"/>
          <p:cNvSpPr txBox="1">
            <a:spLocks noGrp="1"/>
          </p:cNvSpPr>
          <p:nvPr>
            <p:ph idx="1"/>
          </p:nvPr>
        </p:nvSpPr>
        <p:spPr/>
        <p:txBody>
          <a:bodyPr>
            <a:normAutofit fontScale="92500" lnSpcReduction="10000"/>
          </a:bodyPr>
          <a:lstStyle/>
          <a:p>
            <a:pPr lvl="0"/>
            <a:r>
              <a:rPr lang="en-US" smtClean="0">
                <a:sym typeface="Calibri"/>
              </a:rPr>
              <a:t>robustness</a:t>
            </a:r>
          </a:p>
          <a:p>
            <a:pPr lvl="0"/>
            <a:r>
              <a:rPr lang="en-US" smtClean="0">
                <a:sym typeface="Calibri"/>
              </a:rPr>
              <a:t>fast reads AND updates/inserts </a:t>
            </a:r>
          </a:p>
          <a:p>
            <a:pPr lvl="0"/>
            <a:r>
              <a:rPr lang="en-US" smtClean="0">
                <a:sym typeface="Calibri"/>
              </a:rPr>
              <a:t>scalable </a:t>
            </a:r>
          </a:p>
          <a:p>
            <a:pPr lvl="0"/>
            <a:r>
              <a:rPr lang="en-US" smtClean="0">
                <a:sym typeface="Calibri"/>
              </a:rPr>
              <a:t>generic</a:t>
            </a:r>
          </a:p>
          <a:p>
            <a:pPr lvl="0"/>
            <a:r>
              <a:rPr lang="en-US" smtClean="0">
                <a:sym typeface="Calibri"/>
              </a:rPr>
              <a:t>extensible </a:t>
            </a:r>
          </a:p>
          <a:p>
            <a:pPr lvl="0"/>
            <a:r>
              <a:rPr lang="en-US" smtClean="0">
                <a:sym typeface="Calibri"/>
              </a:rPr>
              <a:t>allows ad-hoc analysis </a:t>
            </a:r>
          </a:p>
          <a:p>
            <a:pPr lvl="0"/>
            <a:r>
              <a:rPr lang="en-US" smtClean="0">
                <a:sym typeface="Calibri"/>
              </a:rPr>
              <a:t>low-cost maintenance </a:t>
            </a:r>
          </a:p>
          <a:p>
            <a:pPr lvl="0"/>
            <a:r>
              <a:rPr lang="en-US" smtClean="0">
                <a:sym typeface="Calibri"/>
              </a:rPr>
              <a:t>debuggable</a:t>
            </a:r>
            <a:endParaRPr lang="en-US">
              <a:sym typeface="Calibri"/>
            </a:endParaRPr>
          </a:p>
        </p:txBody>
      </p:sp>
    </p:spTree>
  </p:cSld>
  <p:clrMapOvr>
    <a:masterClrMapping/>
  </p:clrMapOvr>
  <p:transition xmlns:p14="http://schemas.microsoft.com/office/powerpoint/2010/mai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Shape 189"/>
          <p:cNvSpPr txBox="1">
            <a:spLocks noGrp="1"/>
          </p:cNvSpPr>
          <p:nvPr>
            <p:ph type="title"/>
          </p:nvPr>
        </p:nvSpPr>
        <p:spPr/>
        <p:txBody>
          <a:bodyPr/>
          <a:lstStyle/>
          <a:p>
            <a:pPr lvl="0"/>
            <a:r>
              <a:rPr lang="en-US" smtClean="0">
                <a:sym typeface="Calibri"/>
              </a:rPr>
              <a:t>Big Data Technologies</a:t>
            </a:r>
            <a:endParaRPr lang="en-US" dirty="0">
              <a:sym typeface="Calibri"/>
            </a:endParaRPr>
          </a:p>
        </p:txBody>
      </p:sp>
      <p:sp>
        <p:nvSpPr>
          <p:cNvPr id="4" name="Text Placeholder 3"/>
          <p:cNvSpPr>
            <a:spLocks noGrp="1"/>
          </p:cNvSpPr>
          <p:nvPr>
            <p:ph type="body" idx="1"/>
          </p:nvPr>
        </p:nvSpPr>
        <p:spPr/>
        <p:txBody>
          <a:bodyPr/>
          <a:lstStyle/>
          <a:p>
            <a:endParaRPr lang="en-US"/>
          </a:p>
        </p:txBody>
      </p:sp>
    </p:spTree>
  </p:cSld>
  <p:clrMapOvr>
    <a:masterClrMapping/>
  </p:clrMapOvr>
  <p:transition xmlns:p14="http://schemas.microsoft.com/office/powerpoint/2010/mai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Shape 195"/>
          <p:cNvSpPr txBox="1">
            <a:spLocks noGrp="1"/>
          </p:cNvSpPr>
          <p:nvPr>
            <p:ph type="title"/>
          </p:nvPr>
        </p:nvSpPr>
        <p:spPr/>
        <p:txBody>
          <a:bodyPr/>
          <a:lstStyle/>
          <a:p>
            <a:pPr lvl="0"/>
            <a:r>
              <a:rPr lang="en-US" dirty="0" err="1" smtClean="0">
                <a:sym typeface="Calibri"/>
              </a:rPr>
              <a:t>MongoDB</a:t>
            </a:r>
            <a:endParaRPr lang="en-US" dirty="0">
              <a:sym typeface="Calibri"/>
            </a:endParaRPr>
          </a:p>
        </p:txBody>
      </p:sp>
      <p:sp>
        <p:nvSpPr>
          <p:cNvPr id="196" name="Shape 196"/>
          <p:cNvSpPr txBox="1">
            <a:spLocks noGrp="1"/>
          </p:cNvSpPr>
          <p:nvPr>
            <p:ph idx="1"/>
          </p:nvPr>
        </p:nvSpPr>
        <p:spPr/>
        <p:txBody>
          <a:bodyPr/>
          <a:lstStyle/>
          <a:p>
            <a:r>
              <a:rPr lang="en-US" dirty="0" err="1" smtClean="0">
                <a:sym typeface="Calibri"/>
              </a:rPr>
              <a:t>MongoDB</a:t>
            </a:r>
            <a:endParaRPr lang="en-US" dirty="0" smtClean="0">
              <a:sym typeface="Calibri"/>
            </a:endParaRPr>
          </a:p>
          <a:p>
            <a:r>
              <a:rPr lang="en-US" dirty="0" err="1" smtClean="0">
                <a:sym typeface="Calibri"/>
              </a:rPr>
              <a:t>Hadoop</a:t>
            </a:r>
            <a:endParaRPr lang="en-US" dirty="0">
              <a:sym typeface="Calibri"/>
            </a:endParaRP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title"/>
          </p:nvPr>
        </p:nvSpPr>
        <p:spPr/>
        <p:txBody>
          <a:bodyPr/>
          <a:lstStyle/>
          <a:p>
            <a:pPr lvl="0"/>
            <a:r>
              <a:rPr lang="en-US" smtClean="0">
                <a:sym typeface="Calibri"/>
              </a:rPr>
              <a:t>Definition</a:t>
            </a:r>
            <a:endParaRPr lang="en-US">
              <a:sym typeface="Calibri"/>
            </a:endParaRPr>
          </a:p>
        </p:txBody>
      </p:sp>
      <p:sp>
        <p:nvSpPr>
          <p:cNvPr id="94" name="Shape 94"/>
          <p:cNvSpPr txBox="1">
            <a:spLocks noGrp="1"/>
          </p:cNvSpPr>
          <p:nvPr>
            <p:ph idx="1"/>
          </p:nvPr>
        </p:nvSpPr>
        <p:spPr/>
        <p:txBody>
          <a:bodyPr/>
          <a:lstStyle/>
          <a:p>
            <a:pPr lvl="0"/>
            <a:r>
              <a:rPr lang="en-US" smtClean="0">
                <a:sym typeface="Calibri"/>
              </a:rPr>
              <a:t>Big Data is a term for collection of datasets so large and complex that it becomes difficult to process using conventional database management tools or traditional data processing applications</a:t>
            </a:r>
            <a:endParaRPr lang="en-US">
              <a:sym typeface="Calibri"/>
            </a:endParaRPr>
          </a:p>
        </p:txBody>
      </p:sp>
    </p:spTree>
  </p:cSld>
  <p:clrMapOvr>
    <a:masterClrMapping/>
  </p:clrMapOvr>
  <p:transition xmlns:p14="http://schemas.microsoft.com/office/powerpoint/2010/mai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p:txBody>
          <a:bodyPr/>
          <a:lstStyle/>
          <a:p>
            <a:r>
              <a:rPr lang="en-US" smtClean="0"/>
              <a:t>MongoDB</a:t>
            </a:r>
            <a:endParaRPr lang="en-US"/>
          </a:p>
        </p:txBody>
      </p:sp>
      <p:sp>
        <p:nvSpPr>
          <p:cNvPr id="14338" name="AutoShape 2"/>
          <p:cNvSpPr>
            <a:spLocks/>
          </p:cNvSpPr>
          <p:nvPr/>
        </p:nvSpPr>
        <p:spPr bwMode="auto">
          <a:xfrm>
            <a:off x="645170" y="4423544"/>
            <a:ext cx="1308199" cy="1155278"/>
          </a:xfrm>
          <a:prstGeom prst="roundRect">
            <a:avLst>
              <a:gd name="adj" fmla="val 16667"/>
            </a:avLst>
          </a:prstGeom>
          <a:solidFill>
            <a:srgbClr val="333333"/>
          </a:solidFill>
          <a:ln w="25400" cap="flat" cmpd="sng">
            <a:solidFill>
              <a:srgbClr val="000000"/>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1457"/>
            <a:endParaRPr lang="en-US" sz="800">
              <a:latin typeface="Helvetica" charset="0"/>
              <a:cs typeface="Helvetica" charset="0"/>
              <a:sym typeface="Helvetica" charset="0"/>
            </a:endParaRPr>
          </a:p>
        </p:txBody>
      </p:sp>
      <p:sp>
        <p:nvSpPr>
          <p:cNvPr id="14339" name="AutoShape 3"/>
          <p:cNvSpPr>
            <a:spLocks/>
          </p:cNvSpPr>
          <p:nvPr/>
        </p:nvSpPr>
        <p:spPr bwMode="auto">
          <a:xfrm>
            <a:off x="2082850" y="4423544"/>
            <a:ext cx="1308199" cy="1155278"/>
          </a:xfrm>
          <a:prstGeom prst="roundRect">
            <a:avLst>
              <a:gd name="adj" fmla="val 16667"/>
            </a:avLst>
          </a:prstGeom>
          <a:solidFill>
            <a:srgbClr val="333333"/>
          </a:solidFill>
          <a:ln w="25400" cap="flat" cmpd="sng">
            <a:solidFill>
              <a:srgbClr val="000000"/>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1457"/>
            <a:endParaRPr lang="en-US" sz="800">
              <a:latin typeface="Helvetica" charset="0"/>
              <a:cs typeface="Helvetica" charset="0"/>
              <a:sym typeface="Helvetica" charset="0"/>
            </a:endParaRPr>
          </a:p>
        </p:txBody>
      </p:sp>
      <p:sp>
        <p:nvSpPr>
          <p:cNvPr id="14340" name="AutoShape 4"/>
          <p:cNvSpPr>
            <a:spLocks/>
          </p:cNvSpPr>
          <p:nvPr/>
        </p:nvSpPr>
        <p:spPr bwMode="auto">
          <a:xfrm>
            <a:off x="3519414" y="4423544"/>
            <a:ext cx="1309315" cy="1155278"/>
          </a:xfrm>
          <a:prstGeom prst="roundRect">
            <a:avLst>
              <a:gd name="adj" fmla="val 16667"/>
            </a:avLst>
          </a:prstGeom>
          <a:solidFill>
            <a:srgbClr val="333333"/>
          </a:solidFill>
          <a:ln w="25400" cap="flat" cmpd="sng">
            <a:solidFill>
              <a:srgbClr val="000000"/>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1457"/>
            <a:endParaRPr lang="en-US" sz="800">
              <a:latin typeface="Helvetica" charset="0"/>
              <a:cs typeface="Helvetica" charset="0"/>
              <a:sym typeface="Helvetica" charset="0"/>
            </a:endParaRPr>
          </a:p>
        </p:txBody>
      </p:sp>
      <p:sp>
        <p:nvSpPr>
          <p:cNvPr id="14341" name="AutoShape 5"/>
          <p:cNvSpPr>
            <a:spLocks/>
          </p:cNvSpPr>
          <p:nvPr/>
        </p:nvSpPr>
        <p:spPr bwMode="auto">
          <a:xfrm>
            <a:off x="4957093" y="4423544"/>
            <a:ext cx="1308199" cy="1155278"/>
          </a:xfrm>
          <a:prstGeom prst="roundRect">
            <a:avLst>
              <a:gd name="adj" fmla="val 16667"/>
            </a:avLst>
          </a:prstGeom>
          <a:solidFill>
            <a:srgbClr val="333333"/>
          </a:solidFill>
          <a:ln w="25400" cap="flat" cmpd="sng">
            <a:solidFill>
              <a:srgbClr val="000000"/>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1457"/>
            <a:endParaRPr lang="en-US" sz="800">
              <a:latin typeface="Helvetica" charset="0"/>
              <a:cs typeface="Helvetica" charset="0"/>
              <a:sym typeface="Helvetica" charset="0"/>
            </a:endParaRPr>
          </a:p>
        </p:txBody>
      </p:sp>
      <p:sp>
        <p:nvSpPr>
          <p:cNvPr id="14342" name="AutoShape 6"/>
          <p:cNvSpPr>
            <a:spLocks/>
          </p:cNvSpPr>
          <p:nvPr/>
        </p:nvSpPr>
        <p:spPr bwMode="auto">
          <a:xfrm>
            <a:off x="638473" y="5634633"/>
            <a:ext cx="8313539" cy="7322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lstStyle/>
          <a:p>
            <a:pPr algn="l">
              <a:buClr>
                <a:srgbClr val="FFFB00"/>
              </a:buClr>
            </a:pPr>
            <a:r>
              <a:rPr lang="en-US" sz="4600">
                <a:solidFill>
                  <a:srgbClr val="669C35"/>
                </a:solidFill>
                <a:latin typeface="Kefa Regular" charset="0"/>
                <a:cs typeface="Kefa Regular" charset="0"/>
                <a:sym typeface="Kefa Regular" charset="0"/>
              </a:rPr>
              <a:t>Horizontally Scalable</a:t>
            </a:r>
            <a:endParaRPr lang="en-US"/>
          </a:p>
        </p:txBody>
      </p:sp>
      <p:sp>
        <p:nvSpPr>
          <p:cNvPr id="14343" name="AutoShape 7"/>
          <p:cNvSpPr>
            <a:spLocks/>
          </p:cNvSpPr>
          <p:nvPr/>
        </p:nvSpPr>
        <p:spPr bwMode="auto">
          <a:xfrm>
            <a:off x="6667128" y="2963540"/>
            <a:ext cx="2366367" cy="8929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w="9525" cap="flat" cmpd="sng">
            <a:solidFill>
              <a:srgbClr val="FFFFFF"/>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lstStyle/>
          <a:p>
            <a:pPr marL="27905">
              <a:buClr>
                <a:srgbClr val="FFFFFF"/>
              </a:buClr>
            </a:pPr>
            <a:r>
              <a:rPr lang="en-US">
                <a:solidFill>
                  <a:srgbClr val="444444"/>
                </a:solidFill>
              </a:rPr>
              <a:t>{ </a:t>
            </a:r>
            <a:r>
              <a:rPr lang="en-US">
                <a:solidFill>
                  <a:srgbClr val="33ADFE"/>
                </a:solidFill>
              </a:rPr>
              <a:t>author </a:t>
            </a:r>
            <a:r>
              <a:rPr lang="en-US">
                <a:solidFill>
                  <a:srgbClr val="444444"/>
                </a:solidFill>
              </a:rPr>
              <a:t>:  </a:t>
            </a:r>
            <a:r>
              <a:rPr lang="ja-JP" altLang="en-US">
                <a:solidFill>
                  <a:srgbClr val="444444"/>
                </a:solidFill>
              </a:rPr>
              <a:t>“</a:t>
            </a:r>
            <a:r>
              <a:rPr lang="en-US">
                <a:solidFill>
                  <a:srgbClr val="444444"/>
                </a:solidFill>
              </a:rPr>
              <a:t>steve</a:t>
            </a:r>
            <a:r>
              <a:rPr lang="ja-JP" altLang="en-US">
                <a:solidFill>
                  <a:srgbClr val="444444"/>
                </a:solidFill>
              </a:rPr>
              <a:t>”</a:t>
            </a:r>
            <a:r>
              <a:rPr lang="en-US">
                <a:solidFill>
                  <a:srgbClr val="444444"/>
                </a:solidFill>
              </a:rPr>
              <a:t>,</a:t>
            </a:r>
            <a:endParaRPr lang="en-US" sz="2800">
              <a:solidFill>
                <a:srgbClr val="444444"/>
              </a:solidFill>
            </a:endParaRPr>
          </a:p>
          <a:p>
            <a:pPr marL="27905">
              <a:buClr>
                <a:srgbClr val="FFFFFF"/>
              </a:buClr>
            </a:pPr>
            <a:r>
              <a:rPr lang="en-US">
                <a:solidFill>
                  <a:srgbClr val="444444"/>
                </a:solidFill>
              </a:rPr>
              <a:t>  </a:t>
            </a:r>
            <a:r>
              <a:rPr lang="en-US">
                <a:solidFill>
                  <a:srgbClr val="33ADFE"/>
                </a:solidFill>
              </a:rPr>
              <a:t>date </a:t>
            </a:r>
            <a:r>
              <a:rPr lang="en-US">
                <a:solidFill>
                  <a:srgbClr val="444444"/>
                </a:solidFill>
              </a:rPr>
              <a:t>: new Date(),</a:t>
            </a:r>
            <a:endParaRPr lang="en-US" sz="2800">
              <a:solidFill>
                <a:srgbClr val="444444"/>
              </a:solidFill>
            </a:endParaRPr>
          </a:p>
          <a:p>
            <a:pPr marL="27905">
              <a:buClr>
                <a:srgbClr val="4180FF"/>
              </a:buClr>
            </a:pPr>
            <a:r>
              <a:rPr lang="en-US">
                <a:solidFill>
                  <a:srgbClr val="444444"/>
                </a:solidFill>
              </a:rPr>
              <a:t>  </a:t>
            </a:r>
            <a:r>
              <a:rPr lang="en-US">
                <a:solidFill>
                  <a:srgbClr val="33ADFE"/>
                </a:solidFill>
              </a:rPr>
              <a:t>text </a:t>
            </a:r>
            <a:r>
              <a:rPr lang="en-US">
                <a:solidFill>
                  <a:srgbClr val="444444"/>
                </a:solidFill>
              </a:rPr>
              <a:t>:  </a:t>
            </a:r>
            <a:r>
              <a:rPr lang="ja-JP" altLang="en-US">
                <a:solidFill>
                  <a:srgbClr val="444444"/>
                </a:solidFill>
              </a:rPr>
              <a:t>“</a:t>
            </a:r>
            <a:r>
              <a:rPr lang="en-US">
                <a:solidFill>
                  <a:srgbClr val="444444"/>
                </a:solidFill>
              </a:rPr>
              <a:t>About MongoDB...</a:t>
            </a:r>
            <a:r>
              <a:rPr lang="ja-JP" altLang="en-US">
                <a:solidFill>
                  <a:srgbClr val="444444"/>
                </a:solidFill>
              </a:rPr>
              <a:t>”</a:t>
            </a:r>
            <a:r>
              <a:rPr lang="en-US">
                <a:solidFill>
                  <a:srgbClr val="444444"/>
                </a:solidFill>
              </a:rPr>
              <a:t>,</a:t>
            </a:r>
            <a:endParaRPr lang="en-US" sz="2800">
              <a:solidFill>
                <a:srgbClr val="444444"/>
              </a:solidFill>
            </a:endParaRPr>
          </a:p>
          <a:p>
            <a:pPr marL="27905">
              <a:buClr>
                <a:srgbClr val="4180FF"/>
              </a:buClr>
            </a:pPr>
            <a:r>
              <a:rPr lang="en-US">
                <a:solidFill>
                  <a:srgbClr val="444444"/>
                </a:solidFill>
              </a:rPr>
              <a:t>  </a:t>
            </a:r>
            <a:r>
              <a:rPr lang="en-US">
                <a:solidFill>
                  <a:srgbClr val="33ADFE"/>
                </a:solidFill>
              </a:rPr>
              <a:t>tags </a:t>
            </a:r>
            <a:r>
              <a:rPr lang="en-US">
                <a:solidFill>
                  <a:srgbClr val="444444"/>
                </a:solidFill>
              </a:rPr>
              <a:t>: </a:t>
            </a:r>
            <a:r>
              <a:rPr lang="en-US">
                <a:solidFill>
                  <a:srgbClr val="232323"/>
                </a:solidFill>
              </a:rPr>
              <a:t>[</a:t>
            </a:r>
            <a:r>
              <a:rPr lang="ja-JP" altLang="en-US">
                <a:solidFill>
                  <a:srgbClr val="444444"/>
                </a:solidFill>
              </a:rPr>
              <a:t>“</a:t>
            </a:r>
            <a:r>
              <a:rPr lang="en-US">
                <a:solidFill>
                  <a:srgbClr val="444444"/>
                </a:solidFill>
              </a:rPr>
              <a:t>tech</a:t>
            </a:r>
            <a:r>
              <a:rPr lang="ja-JP" altLang="en-US">
                <a:solidFill>
                  <a:srgbClr val="444444"/>
                </a:solidFill>
              </a:rPr>
              <a:t>”</a:t>
            </a:r>
            <a:r>
              <a:rPr lang="en-US">
                <a:solidFill>
                  <a:srgbClr val="444444"/>
                </a:solidFill>
              </a:rPr>
              <a:t>, </a:t>
            </a:r>
            <a:r>
              <a:rPr lang="ja-JP" altLang="en-US">
                <a:solidFill>
                  <a:srgbClr val="444444"/>
                </a:solidFill>
              </a:rPr>
              <a:t>“</a:t>
            </a:r>
            <a:r>
              <a:rPr lang="en-US">
                <a:solidFill>
                  <a:srgbClr val="444444"/>
                </a:solidFill>
              </a:rPr>
              <a:t>database</a:t>
            </a:r>
            <a:r>
              <a:rPr lang="ja-JP" altLang="en-US">
                <a:solidFill>
                  <a:srgbClr val="444444"/>
                </a:solidFill>
              </a:rPr>
              <a:t>”</a:t>
            </a:r>
            <a:r>
              <a:rPr lang="en-US">
                <a:solidFill>
                  <a:srgbClr val="444444"/>
                </a:solidFill>
              </a:rPr>
              <a:t>]}</a:t>
            </a:r>
            <a:endParaRPr lang="en-US"/>
          </a:p>
        </p:txBody>
      </p:sp>
      <p:grpSp>
        <p:nvGrpSpPr>
          <p:cNvPr id="14344" name="Group 8"/>
          <p:cNvGrpSpPr>
            <a:grpSpLocks/>
          </p:cNvGrpSpPr>
          <p:nvPr/>
        </p:nvGrpSpPr>
        <p:grpSpPr bwMode="auto">
          <a:xfrm>
            <a:off x="5387951" y="4619997"/>
            <a:ext cx="424160" cy="396255"/>
            <a:chOff x="0" y="-1"/>
            <a:chExt cx="602193" cy="563224"/>
          </a:xfrm>
        </p:grpSpPr>
        <p:sp>
          <p:nvSpPr>
            <p:cNvPr id="14345" name="AutoShape 9"/>
            <p:cNvSpPr>
              <a:spLocks/>
            </p:cNvSpPr>
            <p:nvPr/>
          </p:nvSpPr>
          <p:spPr bwMode="auto">
            <a:xfrm>
              <a:off x="0" y="0"/>
              <a:ext cx="602193" cy="563223"/>
            </a:xfrm>
            <a:custGeom>
              <a:avLst/>
              <a:gdLst>
                <a:gd name="T0" fmla="*/ 10800 w 21600"/>
                <a:gd name="T1" fmla="*/ 9888 h 19777"/>
                <a:gd name="T2" fmla="*/ 10800 w 21600"/>
                <a:gd name="T3" fmla="*/ 9888 h 19777"/>
                <a:gd name="T4" fmla="*/ 10800 w 21600"/>
                <a:gd name="T5" fmla="*/ 9888 h 19777"/>
                <a:gd name="T6" fmla="*/ 10800 w 21600"/>
                <a:gd name="T7" fmla="*/ 9888 h 19777"/>
              </a:gdLst>
              <a:ahLst/>
              <a:cxnLst>
                <a:cxn ang="0">
                  <a:pos x="T0" y="T1"/>
                </a:cxn>
                <a:cxn ang="0">
                  <a:pos x="T2" y="T3"/>
                </a:cxn>
                <a:cxn ang="0">
                  <a:pos x="T4" y="T5"/>
                </a:cxn>
                <a:cxn ang="0">
                  <a:pos x="T6" y="T7"/>
                </a:cxn>
              </a:cxnLst>
              <a:rect l="0" t="0" r="r" b="b"/>
              <a:pathLst>
                <a:path w="21600" h="19777">
                  <a:moveTo>
                    <a:pt x="0" y="19067"/>
                  </a:moveTo>
                  <a:cubicBezTo>
                    <a:pt x="9297" y="21600"/>
                    <a:pt x="9297" y="16535"/>
                    <a:pt x="18595" y="16535"/>
                  </a:cubicBezTo>
                  <a:lnTo>
                    <a:pt x="18595" y="3371"/>
                  </a:lnTo>
                  <a:lnTo>
                    <a:pt x="0" y="3371"/>
                  </a:lnTo>
                  <a:close/>
                  <a:moveTo>
                    <a:pt x="1531" y="3371"/>
                  </a:moveTo>
                  <a:lnTo>
                    <a:pt x="1531" y="1665"/>
                  </a:lnTo>
                  <a:lnTo>
                    <a:pt x="19999" y="1665"/>
                  </a:lnTo>
                  <a:lnTo>
                    <a:pt x="19999" y="14911"/>
                  </a:lnTo>
                  <a:cubicBezTo>
                    <a:pt x="19298" y="14911"/>
                    <a:pt x="18595" y="15003"/>
                    <a:pt x="18595" y="15003"/>
                  </a:cubicBezTo>
                  <a:lnTo>
                    <a:pt x="18595" y="3371"/>
                  </a:lnTo>
                  <a:close/>
                  <a:moveTo>
                    <a:pt x="2971" y="1665"/>
                  </a:moveTo>
                  <a:lnTo>
                    <a:pt x="2971" y="0"/>
                  </a:lnTo>
                  <a:lnTo>
                    <a:pt x="21600" y="0"/>
                  </a:lnTo>
                  <a:lnTo>
                    <a:pt x="21600" y="13204"/>
                  </a:lnTo>
                  <a:cubicBezTo>
                    <a:pt x="20800" y="13204"/>
                    <a:pt x="19999" y="13273"/>
                    <a:pt x="19999" y="13273"/>
                  </a:cubicBezTo>
                  <a:lnTo>
                    <a:pt x="19999" y="1665"/>
                  </a:lnTo>
                  <a:close/>
                </a:path>
              </a:pathLst>
            </a:custGeom>
            <a:gradFill rotWithShape="0">
              <a:gsLst>
                <a:gs pos="0">
                  <a:srgbClr val="EDEDED"/>
                </a:gs>
                <a:gs pos="100000">
                  <a:srgbClr val="B8B8B8"/>
                </a:gs>
              </a:gsLst>
              <a:lin ang="5400000"/>
            </a:gradFill>
            <a:ln>
              <a:noFill/>
            </a:ln>
            <a:effectLst>
              <a:outerShdw blurRad="38100" dist="23000" dir="5400000" algn="ctr" rotWithShape="0">
                <a:srgbClr val="000000">
                  <a:alpha val="34999"/>
                </a:srgbClr>
              </a:outerShdw>
            </a:effectLst>
            <a:extLst>
              <a:ext uri="{91240B29-F687-4f45-9708-019B960494DF}">
                <a14:hiddenLine xmlns:a14="http://schemas.microsoft.com/office/drawing/2010/main" w="9525" cap="flat" cmpd="sng">
                  <a:solidFill>
                    <a:srgbClr val="000000"/>
                  </a:solidFill>
                  <a:prstDash val="solid"/>
                  <a:round/>
                  <a:headEnd/>
                  <a:tailEnd/>
                </a14:hiddenLine>
              </a:ext>
            </a:extLst>
          </p:spPr>
          <p:txBody>
            <a:bodyPr lIns="0" tIns="0" rIns="0" bIns="0" anchor="ctr"/>
            <a:lstStyle/>
            <a:p>
              <a:endParaRPr lang="en-US" sz="2800">
                <a:solidFill>
                  <a:srgbClr val="FFFFFF"/>
                </a:solidFill>
                <a:effectLst>
                  <a:outerShdw blurRad="38100" dist="38100" dir="2700000" algn="tl">
                    <a:srgbClr val="000000"/>
                  </a:outerShdw>
                </a:effectLst>
              </a:endParaRPr>
            </a:p>
          </p:txBody>
        </p:sp>
        <p:sp>
          <p:nvSpPr>
            <p:cNvPr id="14346" name="AutoShape 10"/>
            <p:cNvSpPr>
              <a:spLocks/>
            </p:cNvSpPr>
            <p:nvPr/>
          </p:nvSpPr>
          <p:spPr bwMode="auto">
            <a:xfrm>
              <a:off x="0" y="0"/>
              <a:ext cx="602193" cy="563223"/>
            </a:xfrm>
            <a:custGeom>
              <a:avLst/>
              <a:gdLst>
                <a:gd name="T0" fmla="*/ 10800 w 21600"/>
                <a:gd name="T1" fmla="*/ 9888 h 19777"/>
                <a:gd name="T2" fmla="*/ 10800 w 21600"/>
                <a:gd name="T3" fmla="*/ 9888 h 19777"/>
                <a:gd name="T4" fmla="*/ 10800 w 21600"/>
                <a:gd name="T5" fmla="*/ 9888 h 19777"/>
                <a:gd name="T6" fmla="*/ 10800 w 21600"/>
                <a:gd name="T7" fmla="*/ 9888 h 19777"/>
              </a:gdLst>
              <a:ahLst/>
              <a:cxnLst>
                <a:cxn ang="0">
                  <a:pos x="T0" y="T1"/>
                </a:cxn>
                <a:cxn ang="0">
                  <a:pos x="T2" y="T3"/>
                </a:cxn>
                <a:cxn ang="0">
                  <a:pos x="T4" y="T5"/>
                </a:cxn>
                <a:cxn ang="0">
                  <a:pos x="T6" y="T7"/>
                </a:cxn>
              </a:cxnLst>
              <a:rect l="0" t="0" r="r" b="b"/>
              <a:pathLst>
                <a:path w="21600" h="19777">
                  <a:moveTo>
                    <a:pt x="0" y="3371"/>
                  </a:moveTo>
                  <a:lnTo>
                    <a:pt x="18595" y="3371"/>
                  </a:lnTo>
                  <a:lnTo>
                    <a:pt x="18595" y="16535"/>
                  </a:lnTo>
                  <a:cubicBezTo>
                    <a:pt x="9297" y="16535"/>
                    <a:pt x="9297" y="21600"/>
                    <a:pt x="0" y="19067"/>
                  </a:cubicBezTo>
                  <a:close/>
                  <a:moveTo>
                    <a:pt x="1531" y="3371"/>
                  </a:moveTo>
                  <a:lnTo>
                    <a:pt x="1531" y="1665"/>
                  </a:lnTo>
                  <a:lnTo>
                    <a:pt x="19999" y="1665"/>
                  </a:lnTo>
                  <a:lnTo>
                    <a:pt x="19999" y="14911"/>
                  </a:lnTo>
                  <a:cubicBezTo>
                    <a:pt x="19298" y="14911"/>
                    <a:pt x="18595" y="15003"/>
                    <a:pt x="18595" y="15003"/>
                  </a:cubicBezTo>
                  <a:moveTo>
                    <a:pt x="2971" y="1665"/>
                  </a:moveTo>
                  <a:lnTo>
                    <a:pt x="2971" y="0"/>
                  </a:lnTo>
                  <a:lnTo>
                    <a:pt x="21600" y="0"/>
                  </a:lnTo>
                  <a:lnTo>
                    <a:pt x="21600" y="13204"/>
                  </a:lnTo>
                  <a:cubicBezTo>
                    <a:pt x="20800" y="13204"/>
                    <a:pt x="19999" y="13273"/>
                    <a:pt x="19999" y="13273"/>
                  </a:cubicBez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sz="2800">
                <a:solidFill>
                  <a:srgbClr val="FFFFFF"/>
                </a:solidFill>
                <a:effectLst>
                  <a:outerShdw blurRad="38100" dist="38100" dir="2700000" algn="tl">
                    <a:srgbClr val="DDDDDD"/>
                  </a:outerShdw>
                </a:effectLst>
              </a:endParaRPr>
            </a:p>
          </p:txBody>
        </p:sp>
      </p:grpSp>
      <p:grpSp>
        <p:nvGrpSpPr>
          <p:cNvPr id="14347" name="Group 11"/>
          <p:cNvGrpSpPr>
            <a:grpSpLocks/>
          </p:cNvGrpSpPr>
          <p:nvPr/>
        </p:nvGrpSpPr>
        <p:grpSpPr bwMode="auto">
          <a:xfrm>
            <a:off x="3964782" y="4619997"/>
            <a:ext cx="423044" cy="396255"/>
            <a:chOff x="0" y="-1"/>
            <a:chExt cx="602193" cy="563224"/>
          </a:xfrm>
        </p:grpSpPr>
        <p:sp>
          <p:nvSpPr>
            <p:cNvPr id="14348" name="AutoShape 12"/>
            <p:cNvSpPr>
              <a:spLocks/>
            </p:cNvSpPr>
            <p:nvPr/>
          </p:nvSpPr>
          <p:spPr bwMode="auto">
            <a:xfrm>
              <a:off x="0" y="0"/>
              <a:ext cx="602193" cy="563223"/>
            </a:xfrm>
            <a:custGeom>
              <a:avLst/>
              <a:gdLst>
                <a:gd name="T0" fmla="*/ 10800 w 21600"/>
                <a:gd name="T1" fmla="*/ 9888 h 19777"/>
                <a:gd name="T2" fmla="*/ 10800 w 21600"/>
                <a:gd name="T3" fmla="*/ 9888 h 19777"/>
                <a:gd name="T4" fmla="*/ 10800 w 21600"/>
                <a:gd name="T5" fmla="*/ 9888 h 19777"/>
                <a:gd name="T6" fmla="*/ 10800 w 21600"/>
                <a:gd name="T7" fmla="*/ 9888 h 19777"/>
              </a:gdLst>
              <a:ahLst/>
              <a:cxnLst>
                <a:cxn ang="0">
                  <a:pos x="T0" y="T1"/>
                </a:cxn>
                <a:cxn ang="0">
                  <a:pos x="T2" y="T3"/>
                </a:cxn>
                <a:cxn ang="0">
                  <a:pos x="T4" y="T5"/>
                </a:cxn>
                <a:cxn ang="0">
                  <a:pos x="T6" y="T7"/>
                </a:cxn>
              </a:cxnLst>
              <a:rect l="0" t="0" r="r" b="b"/>
              <a:pathLst>
                <a:path w="21600" h="19777">
                  <a:moveTo>
                    <a:pt x="0" y="19067"/>
                  </a:moveTo>
                  <a:cubicBezTo>
                    <a:pt x="9297" y="21600"/>
                    <a:pt x="9297" y="16535"/>
                    <a:pt x="18595" y="16535"/>
                  </a:cubicBezTo>
                  <a:lnTo>
                    <a:pt x="18595" y="3371"/>
                  </a:lnTo>
                  <a:lnTo>
                    <a:pt x="0" y="3371"/>
                  </a:lnTo>
                  <a:close/>
                  <a:moveTo>
                    <a:pt x="1531" y="3371"/>
                  </a:moveTo>
                  <a:lnTo>
                    <a:pt x="1531" y="1665"/>
                  </a:lnTo>
                  <a:lnTo>
                    <a:pt x="19999" y="1665"/>
                  </a:lnTo>
                  <a:lnTo>
                    <a:pt x="19999" y="14911"/>
                  </a:lnTo>
                  <a:cubicBezTo>
                    <a:pt x="19298" y="14911"/>
                    <a:pt x="18595" y="15003"/>
                    <a:pt x="18595" y="15003"/>
                  </a:cubicBezTo>
                  <a:lnTo>
                    <a:pt x="18595" y="3371"/>
                  </a:lnTo>
                  <a:close/>
                  <a:moveTo>
                    <a:pt x="2971" y="1665"/>
                  </a:moveTo>
                  <a:lnTo>
                    <a:pt x="2971" y="0"/>
                  </a:lnTo>
                  <a:lnTo>
                    <a:pt x="21600" y="0"/>
                  </a:lnTo>
                  <a:lnTo>
                    <a:pt x="21600" y="13204"/>
                  </a:lnTo>
                  <a:cubicBezTo>
                    <a:pt x="20800" y="13204"/>
                    <a:pt x="19999" y="13273"/>
                    <a:pt x="19999" y="13273"/>
                  </a:cubicBezTo>
                  <a:lnTo>
                    <a:pt x="19999" y="1665"/>
                  </a:lnTo>
                  <a:close/>
                </a:path>
              </a:pathLst>
            </a:custGeom>
            <a:gradFill rotWithShape="0">
              <a:gsLst>
                <a:gs pos="0">
                  <a:srgbClr val="EDEDED"/>
                </a:gs>
                <a:gs pos="100000">
                  <a:srgbClr val="B8B8B8"/>
                </a:gs>
              </a:gsLst>
              <a:lin ang="5400000"/>
            </a:gradFill>
            <a:ln>
              <a:noFill/>
            </a:ln>
            <a:effectLst>
              <a:outerShdw blurRad="38100" dist="23000" dir="5400000" algn="ctr" rotWithShape="0">
                <a:srgbClr val="000000">
                  <a:alpha val="34999"/>
                </a:srgbClr>
              </a:outerShdw>
            </a:effectLst>
            <a:extLst>
              <a:ext uri="{91240B29-F687-4f45-9708-019B960494DF}">
                <a14:hiddenLine xmlns:a14="http://schemas.microsoft.com/office/drawing/2010/main" w="9525" cap="flat" cmpd="sng">
                  <a:solidFill>
                    <a:srgbClr val="000000"/>
                  </a:solidFill>
                  <a:prstDash val="solid"/>
                  <a:round/>
                  <a:headEnd/>
                  <a:tailEnd/>
                </a14:hiddenLine>
              </a:ext>
            </a:extLst>
          </p:spPr>
          <p:txBody>
            <a:bodyPr lIns="0" tIns="0" rIns="0" bIns="0" anchor="ctr"/>
            <a:lstStyle/>
            <a:p>
              <a:endParaRPr lang="en-US" sz="2800">
                <a:solidFill>
                  <a:srgbClr val="FFFFFF"/>
                </a:solidFill>
                <a:effectLst>
                  <a:outerShdw blurRad="38100" dist="38100" dir="2700000" algn="tl">
                    <a:srgbClr val="000000"/>
                  </a:outerShdw>
                </a:effectLst>
              </a:endParaRPr>
            </a:p>
          </p:txBody>
        </p:sp>
        <p:sp>
          <p:nvSpPr>
            <p:cNvPr id="14349" name="AutoShape 13"/>
            <p:cNvSpPr>
              <a:spLocks/>
            </p:cNvSpPr>
            <p:nvPr/>
          </p:nvSpPr>
          <p:spPr bwMode="auto">
            <a:xfrm>
              <a:off x="0" y="0"/>
              <a:ext cx="602193" cy="563223"/>
            </a:xfrm>
            <a:custGeom>
              <a:avLst/>
              <a:gdLst>
                <a:gd name="T0" fmla="*/ 10800 w 21600"/>
                <a:gd name="T1" fmla="*/ 9888 h 19777"/>
                <a:gd name="T2" fmla="*/ 10800 w 21600"/>
                <a:gd name="T3" fmla="*/ 9888 h 19777"/>
                <a:gd name="T4" fmla="*/ 10800 w 21600"/>
                <a:gd name="T5" fmla="*/ 9888 h 19777"/>
                <a:gd name="T6" fmla="*/ 10800 w 21600"/>
                <a:gd name="T7" fmla="*/ 9888 h 19777"/>
              </a:gdLst>
              <a:ahLst/>
              <a:cxnLst>
                <a:cxn ang="0">
                  <a:pos x="T0" y="T1"/>
                </a:cxn>
                <a:cxn ang="0">
                  <a:pos x="T2" y="T3"/>
                </a:cxn>
                <a:cxn ang="0">
                  <a:pos x="T4" y="T5"/>
                </a:cxn>
                <a:cxn ang="0">
                  <a:pos x="T6" y="T7"/>
                </a:cxn>
              </a:cxnLst>
              <a:rect l="0" t="0" r="r" b="b"/>
              <a:pathLst>
                <a:path w="21600" h="19777">
                  <a:moveTo>
                    <a:pt x="0" y="3371"/>
                  </a:moveTo>
                  <a:lnTo>
                    <a:pt x="18595" y="3371"/>
                  </a:lnTo>
                  <a:lnTo>
                    <a:pt x="18595" y="16535"/>
                  </a:lnTo>
                  <a:cubicBezTo>
                    <a:pt x="9297" y="16535"/>
                    <a:pt x="9297" y="21600"/>
                    <a:pt x="0" y="19067"/>
                  </a:cubicBezTo>
                  <a:close/>
                  <a:moveTo>
                    <a:pt x="1531" y="3371"/>
                  </a:moveTo>
                  <a:lnTo>
                    <a:pt x="1531" y="1665"/>
                  </a:lnTo>
                  <a:lnTo>
                    <a:pt x="19999" y="1665"/>
                  </a:lnTo>
                  <a:lnTo>
                    <a:pt x="19999" y="14911"/>
                  </a:lnTo>
                  <a:cubicBezTo>
                    <a:pt x="19298" y="14911"/>
                    <a:pt x="18595" y="15003"/>
                    <a:pt x="18595" y="15003"/>
                  </a:cubicBezTo>
                  <a:moveTo>
                    <a:pt x="2971" y="1665"/>
                  </a:moveTo>
                  <a:lnTo>
                    <a:pt x="2971" y="0"/>
                  </a:lnTo>
                  <a:lnTo>
                    <a:pt x="21600" y="0"/>
                  </a:lnTo>
                  <a:lnTo>
                    <a:pt x="21600" y="13204"/>
                  </a:lnTo>
                  <a:cubicBezTo>
                    <a:pt x="20800" y="13204"/>
                    <a:pt x="19999" y="13273"/>
                    <a:pt x="19999" y="13273"/>
                  </a:cubicBez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sz="2800">
                <a:solidFill>
                  <a:srgbClr val="FFFFFF"/>
                </a:solidFill>
                <a:effectLst>
                  <a:outerShdw blurRad="38100" dist="38100" dir="2700000" algn="tl">
                    <a:srgbClr val="DDDDDD"/>
                  </a:outerShdw>
                </a:effectLst>
              </a:endParaRPr>
            </a:p>
          </p:txBody>
        </p:sp>
      </p:grpSp>
      <p:grpSp>
        <p:nvGrpSpPr>
          <p:cNvPr id="14350" name="Group 14"/>
          <p:cNvGrpSpPr>
            <a:grpSpLocks/>
          </p:cNvGrpSpPr>
          <p:nvPr/>
        </p:nvGrpSpPr>
        <p:grpSpPr bwMode="auto">
          <a:xfrm>
            <a:off x="2541612" y="4619997"/>
            <a:ext cx="423044" cy="396255"/>
            <a:chOff x="0" y="-1"/>
            <a:chExt cx="602193" cy="563224"/>
          </a:xfrm>
        </p:grpSpPr>
        <p:sp>
          <p:nvSpPr>
            <p:cNvPr id="14351" name="AutoShape 15"/>
            <p:cNvSpPr>
              <a:spLocks/>
            </p:cNvSpPr>
            <p:nvPr/>
          </p:nvSpPr>
          <p:spPr bwMode="auto">
            <a:xfrm>
              <a:off x="0" y="0"/>
              <a:ext cx="602193" cy="563223"/>
            </a:xfrm>
            <a:custGeom>
              <a:avLst/>
              <a:gdLst>
                <a:gd name="T0" fmla="*/ 10800 w 21600"/>
                <a:gd name="T1" fmla="*/ 9888 h 19777"/>
                <a:gd name="T2" fmla="*/ 10800 w 21600"/>
                <a:gd name="T3" fmla="*/ 9888 h 19777"/>
                <a:gd name="T4" fmla="*/ 10800 w 21600"/>
                <a:gd name="T5" fmla="*/ 9888 h 19777"/>
                <a:gd name="T6" fmla="*/ 10800 w 21600"/>
                <a:gd name="T7" fmla="*/ 9888 h 19777"/>
              </a:gdLst>
              <a:ahLst/>
              <a:cxnLst>
                <a:cxn ang="0">
                  <a:pos x="T0" y="T1"/>
                </a:cxn>
                <a:cxn ang="0">
                  <a:pos x="T2" y="T3"/>
                </a:cxn>
                <a:cxn ang="0">
                  <a:pos x="T4" y="T5"/>
                </a:cxn>
                <a:cxn ang="0">
                  <a:pos x="T6" y="T7"/>
                </a:cxn>
              </a:cxnLst>
              <a:rect l="0" t="0" r="r" b="b"/>
              <a:pathLst>
                <a:path w="21600" h="19777">
                  <a:moveTo>
                    <a:pt x="0" y="19067"/>
                  </a:moveTo>
                  <a:cubicBezTo>
                    <a:pt x="9297" y="21600"/>
                    <a:pt x="9297" y="16535"/>
                    <a:pt x="18595" y="16535"/>
                  </a:cubicBezTo>
                  <a:lnTo>
                    <a:pt x="18595" y="3371"/>
                  </a:lnTo>
                  <a:lnTo>
                    <a:pt x="0" y="3371"/>
                  </a:lnTo>
                  <a:close/>
                  <a:moveTo>
                    <a:pt x="1531" y="3371"/>
                  </a:moveTo>
                  <a:lnTo>
                    <a:pt x="1531" y="1665"/>
                  </a:lnTo>
                  <a:lnTo>
                    <a:pt x="19999" y="1665"/>
                  </a:lnTo>
                  <a:lnTo>
                    <a:pt x="19999" y="14911"/>
                  </a:lnTo>
                  <a:cubicBezTo>
                    <a:pt x="19298" y="14911"/>
                    <a:pt x="18595" y="15003"/>
                    <a:pt x="18595" y="15003"/>
                  </a:cubicBezTo>
                  <a:lnTo>
                    <a:pt x="18595" y="3371"/>
                  </a:lnTo>
                  <a:close/>
                  <a:moveTo>
                    <a:pt x="2971" y="1665"/>
                  </a:moveTo>
                  <a:lnTo>
                    <a:pt x="2971" y="0"/>
                  </a:lnTo>
                  <a:lnTo>
                    <a:pt x="21600" y="0"/>
                  </a:lnTo>
                  <a:lnTo>
                    <a:pt x="21600" y="13204"/>
                  </a:lnTo>
                  <a:cubicBezTo>
                    <a:pt x="20800" y="13204"/>
                    <a:pt x="19999" y="13273"/>
                    <a:pt x="19999" y="13273"/>
                  </a:cubicBezTo>
                  <a:lnTo>
                    <a:pt x="19999" y="1665"/>
                  </a:lnTo>
                  <a:close/>
                </a:path>
              </a:pathLst>
            </a:custGeom>
            <a:gradFill rotWithShape="0">
              <a:gsLst>
                <a:gs pos="0">
                  <a:srgbClr val="EDEDED"/>
                </a:gs>
                <a:gs pos="100000">
                  <a:srgbClr val="B8B8B8"/>
                </a:gs>
              </a:gsLst>
              <a:lin ang="5400000"/>
            </a:gradFill>
            <a:ln>
              <a:noFill/>
            </a:ln>
            <a:effectLst>
              <a:outerShdw blurRad="38100" dist="23000" dir="5400000" algn="ctr" rotWithShape="0">
                <a:srgbClr val="000000">
                  <a:alpha val="34999"/>
                </a:srgbClr>
              </a:outerShdw>
            </a:effectLst>
            <a:extLst>
              <a:ext uri="{91240B29-F687-4f45-9708-019B960494DF}">
                <a14:hiddenLine xmlns:a14="http://schemas.microsoft.com/office/drawing/2010/main" w="9525" cap="flat" cmpd="sng">
                  <a:solidFill>
                    <a:srgbClr val="000000"/>
                  </a:solidFill>
                  <a:prstDash val="solid"/>
                  <a:round/>
                  <a:headEnd/>
                  <a:tailEnd/>
                </a14:hiddenLine>
              </a:ext>
            </a:extLst>
          </p:spPr>
          <p:txBody>
            <a:bodyPr lIns="0" tIns="0" rIns="0" bIns="0" anchor="ctr"/>
            <a:lstStyle/>
            <a:p>
              <a:endParaRPr lang="en-US" sz="2800">
                <a:solidFill>
                  <a:srgbClr val="FFFFFF"/>
                </a:solidFill>
                <a:effectLst>
                  <a:outerShdw blurRad="38100" dist="38100" dir="2700000" algn="tl">
                    <a:srgbClr val="000000"/>
                  </a:outerShdw>
                </a:effectLst>
              </a:endParaRPr>
            </a:p>
          </p:txBody>
        </p:sp>
        <p:sp>
          <p:nvSpPr>
            <p:cNvPr id="14352" name="AutoShape 16"/>
            <p:cNvSpPr>
              <a:spLocks/>
            </p:cNvSpPr>
            <p:nvPr/>
          </p:nvSpPr>
          <p:spPr bwMode="auto">
            <a:xfrm>
              <a:off x="0" y="0"/>
              <a:ext cx="602193" cy="563223"/>
            </a:xfrm>
            <a:custGeom>
              <a:avLst/>
              <a:gdLst>
                <a:gd name="T0" fmla="*/ 10800 w 21600"/>
                <a:gd name="T1" fmla="*/ 9888 h 19777"/>
                <a:gd name="T2" fmla="*/ 10800 w 21600"/>
                <a:gd name="T3" fmla="*/ 9888 h 19777"/>
                <a:gd name="T4" fmla="*/ 10800 w 21600"/>
                <a:gd name="T5" fmla="*/ 9888 h 19777"/>
                <a:gd name="T6" fmla="*/ 10800 w 21600"/>
                <a:gd name="T7" fmla="*/ 9888 h 19777"/>
              </a:gdLst>
              <a:ahLst/>
              <a:cxnLst>
                <a:cxn ang="0">
                  <a:pos x="T0" y="T1"/>
                </a:cxn>
                <a:cxn ang="0">
                  <a:pos x="T2" y="T3"/>
                </a:cxn>
                <a:cxn ang="0">
                  <a:pos x="T4" y="T5"/>
                </a:cxn>
                <a:cxn ang="0">
                  <a:pos x="T6" y="T7"/>
                </a:cxn>
              </a:cxnLst>
              <a:rect l="0" t="0" r="r" b="b"/>
              <a:pathLst>
                <a:path w="21600" h="19777">
                  <a:moveTo>
                    <a:pt x="0" y="3371"/>
                  </a:moveTo>
                  <a:lnTo>
                    <a:pt x="18595" y="3371"/>
                  </a:lnTo>
                  <a:lnTo>
                    <a:pt x="18595" y="16535"/>
                  </a:lnTo>
                  <a:cubicBezTo>
                    <a:pt x="9297" y="16535"/>
                    <a:pt x="9297" y="21600"/>
                    <a:pt x="0" y="19067"/>
                  </a:cubicBezTo>
                  <a:close/>
                  <a:moveTo>
                    <a:pt x="1531" y="3371"/>
                  </a:moveTo>
                  <a:lnTo>
                    <a:pt x="1531" y="1665"/>
                  </a:lnTo>
                  <a:lnTo>
                    <a:pt x="19999" y="1665"/>
                  </a:lnTo>
                  <a:lnTo>
                    <a:pt x="19999" y="14911"/>
                  </a:lnTo>
                  <a:cubicBezTo>
                    <a:pt x="19298" y="14911"/>
                    <a:pt x="18595" y="15003"/>
                    <a:pt x="18595" y="15003"/>
                  </a:cubicBezTo>
                  <a:moveTo>
                    <a:pt x="2971" y="1665"/>
                  </a:moveTo>
                  <a:lnTo>
                    <a:pt x="2971" y="0"/>
                  </a:lnTo>
                  <a:lnTo>
                    <a:pt x="21600" y="0"/>
                  </a:lnTo>
                  <a:lnTo>
                    <a:pt x="21600" y="13204"/>
                  </a:lnTo>
                  <a:cubicBezTo>
                    <a:pt x="20800" y="13204"/>
                    <a:pt x="19999" y="13273"/>
                    <a:pt x="19999" y="13273"/>
                  </a:cubicBez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sz="2800">
                <a:solidFill>
                  <a:srgbClr val="FFFFFF"/>
                </a:solidFill>
                <a:effectLst>
                  <a:outerShdw blurRad="38100" dist="38100" dir="2700000" algn="tl">
                    <a:srgbClr val="DDDDDD"/>
                  </a:outerShdw>
                </a:effectLst>
              </a:endParaRPr>
            </a:p>
          </p:txBody>
        </p:sp>
      </p:grpSp>
      <p:grpSp>
        <p:nvGrpSpPr>
          <p:cNvPr id="14353" name="Group 17"/>
          <p:cNvGrpSpPr>
            <a:grpSpLocks/>
          </p:cNvGrpSpPr>
          <p:nvPr/>
        </p:nvGrpSpPr>
        <p:grpSpPr bwMode="auto">
          <a:xfrm>
            <a:off x="1118444" y="4619997"/>
            <a:ext cx="423044" cy="396255"/>
            <a:chOff x="0" y="-1"/>
            <a:chExt cx="602193" cy="563224"/>
          </a:xfrm>
        </p:grpSpPr>
        <p:sp>
          <p:nvSpPr>
            <p:cNvPr id="14354" name="AutoShape 18"/>
            <p:cNvSpPr>
              <a:spLocks/>
            </p:cNvSpPr>
            <p:nvPr/>
          </p:nvSpPr>
          <p:spPr bwMode="auto">
            <a:xfrm>
              <a:off x="0" y="0"/>
              <a:ext cx="602193" cy="563223"/>
            </a:xfrm>
            <a:custGeom>
              <a:avLst/>
              <a:gdLst>
                <a:gd name="T0" fmla="*/ 10800 w 21600"/>
                <a:gd name="T1" fmla="*/ 9888 h 19777"/>
                <a:gd name="T2" fmla="*/ 10800 w 21600"/>
                <a:gd name="T3" fmla="*/ 9888 h 19777"/>
                <a:gd name="T4" fmla="*/ 10800 w 21600"/>
                <a:gd name="T5" fmla="*/ 9888 h 19777"/>
                <a:gd name="T6" fmla="*/ 10800 w 21600"/>
                <a:gd name="T7" fmla="*/ 9888 h 19777"/>
              </a:gdLst>
              <a:ahLst/>
              <a:cxnLst>
                <a:cxn ang="0">
                  <a:pos x="T0" y="T1"/>
                </a:cxn>
                <a:cxn ang="0">
                  <a:pos x="T2" y="T3"/>
                </a:cxn>
                <a:cxn ang="0">
                  <a:pos x="T4" y="T5"/>
                </a:cxn>
                <a:cxn ang="0">
                  <a:pos x="T6" y="T7"/>
                </a:cxn>
              </a:cxnLst>
              <a:rect l="0" t="0" r="r" b="b"/>
              <a:pathLst>
                <a:path w="21600" h="19777">
                  <a:moveTo>
                    <a:pt x="0" y="19067"/>
                  </a:moveTo>
                  <a:cubicBezTo>
                    <a:pt x="9297" y="21600"/>
                    <a:pt x="9297" y="16535"/>
                    <a:pt x="18595" y="16535"/>
                  </a:cubicBezTo>
                  <a:lnTo>
                    <a:pt x="18595" y="3371"/>
                  </a:lnTo>
                  <a:lnTo>
                    <a:pt x="0" y="3371"/>
                  </a:lnTo>
                  <a:close/>
                  <a:moveTo>
                    <a:pt x="1531" y="3371"/>
                  </a:moveTo>
                  <a:lnTo>
                    <a:pt x="1531" y="1665"/>
                  </a:lnTo>
                  <a:lnTo>
                    <a:pt x="19999" y="1665"/>
                  </a:lnTo>
                  <a:lnTo>
                    <a:pt x="19999" y="14911"/>
                  </a:lnTo>
                  <a:cubicBezTo>
                    <a:pt x="19298" y="14911"/>
                    <a:pt x="18595" y="15003"/>
                    <a:pt x="18595" y="15003"/>
                  </a:cubicBezTo>
                  <a:lnTo>
                    <a:pt x="18595" y="3371"/>
                  </a:lnTo>
                  <a:close/>
                  <a:moveTo>
                    <a:pt x="2971" y="1665"/>
                  </a:moveTo>
                  <a:lnTo>
                    <a:pt x="2971" y="0"/>
                  </a:lnTo>
                  <a:lnTo>
                    <a:pt x="21600" y="0"/>
                  </a:lnTo>
                  <a:lnTo>
                    <a:pt x="21600" y="13204"/>
                  </a:lnTo>
                  <a:cubicBezTo>
                    <a:pt x="20800" y="13204"/>
                    <a:pt x="19999" y="13273"/>
                    <a:pt x="19999" y="13273"/>
                  </a:cubicBezTo>
                  <a:lnTo>
                    <a:pt x="19999" y="1665"/>
                  </a:lnTo>
                  <a:close/>
                </a:path>
              </a:pathLst>
            </a:custGeom>
            <a:gradFill rotWithShape="0">
              <a:gsLst>
                <a:gs pos="0">
                  <a:srgbClr val="EDEDED"/>
                </a:gs>
                <a:gs pos="100000">
                  <a:srgbClr val="B8B8B8"/>
                </a:gs>
              </a:gsLst>
              <a:lin ang="5400000"/>
            </a:gradFill>
            <a:ln>
              <a:noFill/>
            </a:ln>
            <a:effectLst>
              <a:outerShdw blurRad="38100" dist="23000" dir="5400000" algn="ctr" rotWithShape="0">
                <a:srgbClr val="000000">
                  <a:alpha val="34999"/>
                </a:srgbClr>
              </a:outerShdw>
            </a:effectLst>
            <a:extLst>
              <a:ext uri="{91240B29-F687-4f45-9708-019B960494DF}">
                <a14:hiddenLine xmlns:a14="http://schemas.microsoft.com/office/drawing/2010/main" w="9525" cap="flat" cmpd="sng">
                  <a:solidFill>
                    <a:srgbClr val="000000"/>
                  </a:solidFill>
                  <a:prstDash val="solid"/>
                  <a:round/>
                  <a:headEnd/>
                  <a:tailEnd/>
                </a14:hiddenLine>
              </a:ext>
            </a:extLst>
          </p:spPr>
          <p:txBody>
            <a:bodyPr lIns="0" tIns="0" rIns="0" bIns="0" anchor="ctr"/>
            <a:lstStyle/>
            <a:p>
              <a:endParaRPr lang="en-US" sz="2800">
                <a:solidFill>
                  <a:srgbClr val="FFFFFF"/>
                </a:solidFill>
                <a:effectLst>
                  <a:outerShdw blurRad="38100" dist="38100" dir="2700000" algn="tl">
                    <a:srgbClr val="000000"/>
                  </a:outerShdw>
                </a:effectLst>
              </a:endParaRPr>
            </a:p>
          </p:txBody>
        </p:sp>
        <p:sp>
          <p:nvSpPr>
            <p:cNvPr id="14355" name="AutoShape 19"/>
            <p:cNvSpPr>
              <a:spLocks/>
            </p:cNvSpPr>
            <p:nvPr/>
          </p:nvSpPr>
          <p:spPr bwMode="auto">
            <a:xfrm>
              <a:off x="0" y="0"/>
              <a:ext cx="602193" cy="563223"/>
            </a:xfrm>
            <a:custGeom>
              <a:avLst/>
              <a:gdLst>
                <a:gd name="T0" fmla="*/ 10800 w 21600"/>
                <a:gd name="T1" fmla="*/ 9888 h 19777"/>
                <a:gd name="T2" fmla="*/ 10800 w 21600"/>
                <a:gd name="T3" fmla="*/ 9888 h 19777"/>
                <a:gd name="T4" fmla="*/ 10800 w 21600"/>
                <a:gd name="T5" fmla="*/ 9888 h 19777"/>
                <a:gd name="T6" fmla="*/ 10800 w 21600"/>
                <a:gd name="T7" fmla="*/ 9888 h 19777"/>
              </a:gdLst>
              <a:ahLst/>
              <a:cxnLst>
                <a:cxn ang="0">
                  <a:pos x="T0" y="T1"/>
                </a:cxn>
                <a:cxn ang="0">
                  <a:pos x="T2" y="T3"/>
                </a:cxn>
                <a:cxn ang="0">
                  <a:pos x="T4" y="T5"/>
                </a:cxn>
                <a:cxn ang="0">
                  <a:pos x="T6" y="T7"/>
                </a:cxn>
              </a:cxnLst>
              <a:rect l="0" t="0" r="r" b="b"/>
              <a:pathLst>
                <a:path w="21600" h="19777">
                  <a:moveTo>
                    <a:pt x="0" y="3371"/>
                  </a:moveTo>
                  <a:lnTo>
                    <a:pt x="18595" y="3371"/>
                  </a:lnTo>
                  <a:lnTo>
                    <a:pt x="18595" y="16535"/>
                  </a:lnTo>
                  <a:cubicBezTo>
                    <a:pt x="9297" y="16535"/>
                    <a:pt x="9297" y="21600"/>
                    <a:pt x="0" y="19067"/>
                  </a:cubicBezTo>
                  <a:close/>
                  <a:moveTo>
                    <a:pt x="1531" y="3371"/>
                  </a:moveTo>
                  <a:lnTo>
                    <a:pt x="1531" y="1665"/>
                  </a:lnTo>
                  <a:lnTo>
                    <a:pt x="19999" y="1665"/>
                  </a:lnTo>
                  <a:lnTo>
                    <a:pt x="19999" y="14911"/>
                  </a:lnTo>
                  <a:cubicBezTo>
                    <a:pt x="19298" y="14911"/>
                    <a:pt x="18595" y="15003"/>
                    <a:pt x="18595" y="15003"/>
                  </a:cubicBezTo>
                  <a:moveTo>
                    <a:pt x="2971" y="1665"/>
                  </a:moveTo>
                  <a:lnTo>
                    <a:pt x="2971" y="0"/>
                  </a:lnTo>
                  <a:lnTo>
                    <a:pt x="21600" y="0"/>
                  </a:lnTo>
                  <a:lnTo>
                    <a:pt x="21600" y="13204"/>
                  </a:lnTo>
                  <a:cubicBezTo>
                    <a:pt x="20800" y="13204"/>
                    <a:pt x="19999" y="13273"/>
                    <a:pt x="19999" y="13273"/>
                  </a:cubicBezTo>
                </a:path>
              </a:pathLst>
            </a:custGeom>
            <a:noFill/>
            <a:ln w="9525" cap="flat" cmpd="sng">
              <a:solidFill>
                <a:srgbClr val="000000"/>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sz="2800">
                <a:solidFill>
                  <a:srgbClr val="FFFFFF"/>
                </a:solidFill>
                <a:effectLst>
                  <a:outerShdw blurRad="38100" dist="38100" dir="2700000" algn="tl">
                    <a:srgbClr val="DDDDDD"/>
                  </a:outerShdw>
                </a:effectLst>
              </a:endParaRPr>
            </a:p>
          </p:txBody>
        </p:sp>
      </p:grpSp>
      <p:sp>
        <p:nvSpPr>
          <p:cNvPr id="14356" name="Line 20"/>
          <p:cNvSpPr>
            <a:spLocks noChangeShapeType="1"/>
          </p:cNvSpPr>
          <p:nvPr/>
        </p:nvSpPr>
        <p:spPr bwMode="auto">
          <a:xfrm flipV="1">
            <a:off x="5437064" y="2965773"/>
            <a:ext cx="1222251" cy="1723430"/>
          </a:xfrm>
          <a:prstGeom prst="line">
            <a:avLst/>
          </a:prstGeom>
          <a:noFill/>
          <a:ln w="25400" cap="flat" cmpd="sng">
            <a:solidFill>
              <a:srgbClr val="33ADFE"/>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1457"/>
            <a:endParaRPr lang="en-US" sz="800">
              <a:latin typeface="Helvetica" charset="0"/>
              <a:cs typeface="Helvetica" charset="0"/>
              <a:sym typeface="Helvetica" charset="0"/>
            </a:endParaRPr>
          </a:p>
        </p:txBody>
      </p:sp>
      <p:sp>
        <p:nvSpPr>
          <p:cNvPr id="14357" name="Line 21"/>
          <p:cNvSpPr>
            <a:spLocks noChangeShapeType="1"/>
          </p:cNvSpPr>
          <p:nvPr/>
        </p:nvSpPr>
        <p:spPr bwMode="auto">
          <a:xfrm flipV="1">
            <a:off x="5790903" y="3970363"/>
            <a:ext cx="2905497" cy="906363"/>
          </a:xfrm>
          <a:prstGeom prst="line">
            <a:avLst/>
          </a:prstGeom>
          <a:noFill/>
          <a:ln w="25400" cap="flat" cmpd="sng">
            <a:solidFill>
              <a:srgbClr val="33ADFE"/>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1457"/>
            <a:endParaRPr lang="en-US" sz="800">
              <a:latin typeface="Helvetica" charset="0"/>
              <a:cs typeface="Helvetica" charset="0"/>
              <a:sym typeface="Helvetica" charset="0"/>
            </a:endParaRPr>
          </a:p>
        </p:txBody>
      </p:sp>
      <p:sp>
        <p:nvSpPr>
          <p:cNvPr id="14358" name="AutoShape 22"/>
          <p:cNvSpPr>
            <a:spLocks/>
          </p:cNvSpPr>
          <p:nvPr/>
        </p:nvSpPr>
        <p:spPr bwMode="auto">
          <a:xfrm>
            <a:off x="6380262" y="1688827"/>
            <a:ext cx="2598539" cy="1321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lstStyle/>
          <a:p>
            <a:pPr>
              <a:buClr>
                <a:srgbClr val="FFFB00"/>
              </a:buClr>
            </a:pPr>
            <a:r>
              <a:rPr lang="en-US" sz="4300">
                <a:solidFill>
                  <a:srgbClr val="669C35"/>
                </a:solidFill>
                <a:latin typeface="Kefa Regular" charset="0"/>
                <a:cs typeface="Kefa Regular" charset="0"/>
                <a:sym typeface="Kefa Regular" charset="0"/>
              </a:rPr>
              <a:t>Document </a:t>
            </a:r>
          </a:p>
          <a:p>
            <a:pPr>
              <a:buClr>
                <a:srgbClr val="FFFB00"/>
              </a:buClr>
            </a:pPr>
            <a:r>
              <a:rPr lang="en-US" sz="4300">
                <a:solidFill>
                  <a:srgbClr val="669C35"/>
                </a:solidFill>
                <a:latin typeface="Kefa Regular" charset="0"/>
                <a:cs typeface="Kefa Regular" charset="0"/>
                <a:sym typeface="Kefa Regular" charset="0"/>
              </a:rPr>
              <a:t>Oriented</a:t>
            </a:r>
            <a:endParaRPr lang="en-US"/>
          </a:p>
        </p:txBody>
      </p:sp>
      <p:sp>
        <p:nvSpPr>
          <p:cNvPr id="14359" name="AutoShape 23"/>
          <p:cNvSpPr>
            <a:spLocks/>
          </p:cNvSpPr>
          <p:nvPr/>
        </p:nvSpPr>
        <p:spPr bwMode="auto">
          <a:xfrm>
            <a:off x="2569517" y="1947789"/>
            <a:ext cx="2580680" cy="5938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929292"/>
          </a:solidFill>
          <a:ln w="25400" cap="flat" cmpd="sng">
            <a:solidFill>
              <a:srgbClr val="71717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lstStyle/>
          <a:p>
            <a:pPr algn="ctr" defTabSz="642915">
              <a:buClr>
                <a:srgbClr val="FFFFFF"/>
              </a:buClr>
            </a:pPr>
            <a:r>
              <a:rPr lang="en-US" sz="2400" dirty="0">
                <a:solidFill>
                  <a:srgbClr val="FFFFFF"/>
                </a:solidFill>
              </a:rPr>
              <a:t>Application</a:t>
            </a:r>
            <a:endParaRPr lang="en-US" sz="2400" dirty="0"/>
          </a:p>
        </p:txBody>
      </p:sp>
      <p:sp>
        <p:nvSpPr>
          <p:cNvPr id="14360" name="AutoShape 24"/>
          <p:cNvSpPr>
            <a:spLocks/>
          </p:cNvSpPr>
          <p:nvPr/>
        </p:nvSpPr>
        <p:spPr bwMode="auto">
          <a:xfrm>
            <a:off x="350490" y="2765970"/>
            <a:ext cx="2973586" cy="12144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lstStyle/>
          <a:p>
            <a:pPr>
              <a:buClr>
                <a:srgbClr val="FFFB00"/>
              </a:buClr>
            </a:pPr>
            <a:r>
              <a:rPr lang="en-US" sz="3900">
                <a:solidFill>
                  <a:srgbClr val="669C35"/>
                </a:solidFill>
                <a:latin typeface="Kefa Regular" charset="0"/>
                <a:cs typeface="Kefa Regular" charset="0"/>
                <a:sym typeface="Kefa Regular" charset="0"/>
              </a:rPr>
              <a:t>High Performance</a:t>
            </a:r>
            <a:endParaRPr lang="en-US"/>
          </a:p>
        </p:txBody>
      </p:sp>
      <p:pic>
        <p:nvPicPr>
          <p:cNvPr id="14361" name="Picture 25" descr="image2.png"/>
          <p:cNvPicPr>
            <a:picLocks noChangeAspect="1"/>
          </p:cNvPicPr>
          <p:nvPr/>
        </p:nvPicPr>
        <p:blipFill>
          <a:blip r:embed="rId3">
            <a:extLst>
              <a:ext uri="{28A0092B-C50C-407E-A947-70E740481C1C}">
                <a14:useLocalDpi xmlns:a14="http://schemas.microsoft.com/office/drawing/2010/main" val="0"/>
              </a:ext>
            </a:extLst>
          </a:blip>
          <a:srcRect l="2959" r="3044" b="87"/>
          <a:stretch>
            <a:fillRect/>
          </a:stretch>
        </p:blipFill>
        <p:spPr bwMode="auto">
          <a:xfrm>
            <a:off x="716607" y="5074295"/>
            <a:ext cx="1108398" cy="3929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4362" name="Picture 26" descr="image2.png"/>
          <p:cNvPicPr>
            <a:picLocks noChangeAspect="1"/>
          </p:cNvPicPr>
          <p:nvPr/>
        </p:nvPicPr>
        <p:blipFill>
          <a:blip r:embed="rId3">
            <a:extLst>
              <a:ext uri="{28A0092B-C50C-407E-A947-70E740481C1C}">
                <a14:useLocalDpi xmlns:a14="http://schemas.microsoft.com/office/drawing/2010/main" val="0"/>
              </a:ext>
            </a:extLst>
          </a:blip>
          <a:srcRect l="2959" r="3044" b="87"/>
          <a:stretch>
            <a:fillRect/>
          </a:stretch>
        </p:blipFill>
        <p:spPr bwMode="auto">
          <a:xfrm>
            <a:off x="2168798" y="5088806"/>
            <a:ext cx="1107281" cy="3929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4363" name="Picture 27" descr="image2.png"/>
          <p:cNvPicPr>
            <a:picLocks noChangeAspect="1"/>
          </p:cNvPicPr>
          <p:nvPr/>
        </p:nvPicPr>
        <p:blipFill>
          <a:blip r:embed="rId3">
            <a:extLst>
              <a:ext uri="{28A0092B-C50C-407E-A947-70E740481C1C}">
                <a14:useLocalDpi xmlns:a14="http://schemas.microsoft.com/office/drawing/2010/main" val="0"/>
              </a:ext>
            </a:extLst>
          </a:blip>
          <a:srcRect l="2959" r="3044" b="87"/>
          <a:stretch>
            <a:fillRect/>
          </a:stretch>
        </p:blipFill>
        <p:spPr bwMode="auto">
          <a:xfrm>
            <a:off x="3591967" y="5103317"/>
            <a:ext cx="1108398" cy="3917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4364" name="Picture 28" descr="image2.png"/>
          <p:cNvPicPr>
            <a:picLocks noChangeAspect="1"/>
          </p:cNvPicPr>
          <p:nvPr/>
        </p:nvPicPr>
        <p:blipFill>
          <a:blip r:embed="rId3">
            <a:extLst>
              <a:ext uri="{28A0092B-C50C-407E-A947-70E740481C1C}">
                <a14:useLocalDpi xmlns:a14="http://schemas.microsoft.com/office/drawing/2010/main" val="0"/>
              </a:ext>
            </a:extLst>
          </a:blip>
          <a:srcRect l="2959" r="3044" b="87"/>
          <a:stretch>
            <a:fillRect/>
          </a:stretch>
        </p:blipFill>
        <p:spPr bwMode="auto">
          <a:xfrm>
            <a:off x="5029646" y="5116711"/>
            <a:ext cx="1108398" cy="3929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4365" name="AutoShape 29"/>
          <p:cNvSpPr>
            <a:spLocks/>
          </p:cNvSpPr>
          <p:nvPr/>
        </p:nvSpPr>
        <p:spPr bwMode="auto">
          <a:xfrm>
            <a:off x="3547319" y="2677790"/>
            <a:ext cx="623962" cy="14332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4705"/>
                </a:moveTo>
                <a:lnTo>
                  <a:pt x="10800" y="0"/>
                </a:lnTo>
                <a:lnTo>
                  <a:pt x="21599" y="4705"/>
                </a:lnTo>
                <a:lnTo>
                  <a:pt x="16200" y="4705"/>
                </a:lnTo>
                <a:lnTo>
                  <a:pt x="16200" y="16894"/>
                </a:lnTo>
                <a:lnTo>
                  <a:pt x="21599" y="16894"/>
                </a:lnTo>
                <a:lnTo>
                  <a:pt x="10800" y="21600"/>
                </a:lnTo>
                <a:lnTo>
                  <a:pt x="0" y="16894"/>
                </a:lnTo>
                <a:lnTo>
                  <a:pt x="5400" y="16894"/>
                </a:lnTo>
                <a:lnTo>
                  <a:pt x="5400" y="4705"/>
                </a:lnTo>
                <a:close/>
              </a:path>
            </a:pathLst>
          </a:custGeom>
          <a:solidFill>
            <a:srgbClr val="FFFFFF"/>
          </a:solidFill>
          <a:ln w="25400" cap="flat" cmpd="sng">
            <a:solidFill>
              <a:srgbClr val="33ADFE"/>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1457"/>
            <a:endParaRPr lang="en-US" sz="800">
              <a:latin typeface="Helvetica" charset="0"/>
              <a:cs typeface="Helvetica" charset="0"/>
              <a:sym typeface="Helvetica" charset="0"/>
            </a:endParaRPr>
          </a:p>
        </p:txBody>
      </p:sp>
      <p:sp>
        <p:nvSpPr>
          <p:cNvPr id="14366" name="AutoShape 30"/>
          <p:cNvSpPr>
            <a:spLocks/>
          </p:cNvSpPr>
          <p:nvPr/>
        </p:nvSpPr>
        <p:spPr bwMode="auto">
          <a:xfrm>
            <a:off x="6322219" y="4411266"/>
            <a:ext cx="2911078" cy="11787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lstStyle/>
          <a:p>
            <a:pPr algn="ctr">
              <a:buClr>
                <a:srgbClr val="FFFB00"/>
              </a:buClr>
            </a:pPr>
            <a:r>
              <a:rPr lang="en-US" sz="3900" dirty="0">
                <a:solidFill>
                  <a:srgbClr val="669C35"/>
                </a:solidFill>
                <a:latin typeface="Kefa Regular" charset="0"/>
                <a:cs typeface="Kefa Regular" charset="0"/>
                <a:sym typeface="Kefa Regular" charset="0"/>
              </a:rPr>
              <a:t>Fully Consistent</a:t>
            </a:r>
            <a:endParaRPr lang="en-US" dirty="0"/>
          </a:p>
        </p:txBody>
      </p:sp>
    </p:spTree>
    <p:extLst>
      <p:ext uri="{BB962C8B-B14F-4D97-AF65-F5344CB8AC3E}">
        <p14:creationId xmlns:p14="http://schemas.microsoft.com/office/powerpoint/2010/main" val="3376803079"/>
      </p:ext>
    </p:extLst>
  </p:cSld>
  <p:clrMapOvr>
    <a:masterClrMapping/>
  </p:clrMapOvr>
  <p:transition xmlns:p14="http://schemas.microsoft.com/office/powerpoint/2010/main" spd="med">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p:txBody>
          <a:bodyPr/>
          <a:lstStyle/>
          <a:p>
            <a:r>
              <a:rPr lang="en-US" smtClean="0"/>
              <a:t>MongoDB philosophy</a:t>
            </a:r>
            <a:endParaRPr lang="en-US"/>
          </a:p>
        </p:txBody>
      </p:sp>
      <p:sp>
        <p:nvSpPr>
          <p:cNvPr id="15362" name="Rectangle 2"/>
          <p:cNvSpPr>
            <a:spLocks noGrp="1" noChangeArrowheads="1"/>
          </p:cNvSpPr>
          <p:nvPr>
            <p:ph type="body" idx="1"/>
          </p:nvPr>
        </p:nvSpPr>
        <p:spPr/>
        <p:txBody>
          <a:bodyPr/>
          <a:lstStyle/>
          <a:p>
            <a:r>
              <a:rPr lang="en-US" dirty="0" smtClean="0"/>
              <a:t>Keep functionality when we can (key/value stores are great, but we need more)</a:t>
            </a:r>
          </a:p>
          <a:p>
            <a:r>
              <a:rPr lang="en-US" dirty="0" smtClean="0"/>
              <a:t>Non-relational (no joins) makes scaling horizontally practical</a:t>
            </a:r>
          </a:p>
          <a:p>
            <a:r>
              <a:rPr lang="en-US" dirty="0" smtClean="0"/>
              <a:t>Document data models are good</a:t>
            </a:r>
          </a:p>
          <a:p>
            <a:r>
              <a:rPr lang="en-US" dirty="0" smtClean="0"/>
              <a:t>Database technology should run anywhere virtualized, cloud, metal, </a:t>
            </a:r>
            <a:r>
              <a:rPr lang="en-US" dirty="0" err="1" smtClean="0"/>
              <a:t>etc</a:t>
            </a:r>
            <a:endParaRPr lang="en-US" dirty="0"/>
          </a:p>
        </p:txBody>
      </p:sp>
    </p:spTree>
    <p:extLst>
      <p:ext uri="{BB962C8B-B14F-4D97-AF65-F5344CB8AC3E}">
        <p14:creationId xmlns:p14="http://schemas.microsoft.com/office/powerpoint/2010/main" val="3808443670"/>
      </p:ext>
    </p:extLst>
  </p:cSld>
  <p:clrMapOvr>
    <a:masterClrMapping/>
  </p:clrMapOvr>
  <p:transition xmlns:p14="http://schemas.microsoft.com/office/powerpoint/2010/mai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p:txBody>
          <a:bodyPr/>
          <a:lstStyle/>
          <a:p>
            <a:r>
              <a:rPr lang="en-US" dirty="0" smtClean="0"/>
              <a:t>Under the hood</a:t>
            </a:r>
            <a:endParaRPr lang="en-US" dirty="0"/>
          </a:p>
        </p:txBody>
      </p:sp>
      <p:sp>
        <p:nvSpPr>
          <p:cNvPr id="17410" name="Rectangle 2"/>
          <p:cNvSpPr>
            <a:spLocks noGrp="1" noChangeArrowheads="1"/>
          </p:cNvSpPr>
          <p:nvPr>
            <p:ph type="body" idx="1"/>
          </p:nvPr>
        </p:nvSpPr>
        <p:spPr/>
        <p:txBody>
          <a:bodyPr/>
          <a:lstStyle/>
          <a:p>
            <a:r>
              <a:rPr lang="en-US" dirty="0" smtClean="0"/>
              <a:t>Written in C++</a:t>
            </a:r>
          </a:p>
          <a:p>
            <a:r>
              <a:rPr lang="en-US" dirty="0" smtClean="0"/>
              <a:t>Runs nearly everywhere</a:t>
            </a:r>
          </a:p>
          <a:p>
            <a:r>
              <a:rPr lang="en-US" dirty="0" smtClean="0"/>
              <a:t>Data serialized to </a:t>
            </a:r>
            <a:r>
              <a:rPr lang="en-US" dirty="0" smtClean="0">
                <a:hlinkClick r:id="rId3"/>
              </a:rPr>
              <a:t>BSON</a:t>
            </a:r>
            <a:endParaRPr lang="en-US" dirty="0" smtClean="0"/>
          </a:p>
          <a:p>
            <a:r>
              <a:rPr lang="en-US" dirty="0" smtClean="0"/>
              <a:t>Extensive use of memory-mapped files i.e. read-through write-through memory caching.</a:t>
            </a:r>
            <a:endParaRPr lang="en-US" dirty="0"/>
          </a:p>
        </p:txBody>
      </p:sp>
    </p:spTree>
    <p:extLst>
      <p:ext uri="{BB962C8B-B14F-4D97-AF65-F5344CB8AC3E}">
        <p14:creationId xmlns:p14="http://schemas.microsoft.com/office/powerpoint/2010/main" val="3190009808"/>
      </p:ext>
    </p:extLst>
  </p:cSld>
  <p:clrMapOvr>
    <a:masterClrMapping/>
  </p:clrMapOvr>
  <p:transition xmlns:p14="http://schemas.microsoft.com/office/powerpoint/2010/mai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p:txBody>
          <a:bodyPr/>
          <a:lstStyle/>
          <a:p>
            <a:r>
              <a:rPr lang="en-US" smtClean="0"/>
              <a:t>Database Landscape</a:t>
            </a:r>
            <a:endParaRPr lang="en-US"/>
          </a:p>
        </p:txBody>
      </p:sp>
      <p:grpSp>
        <p:nvGrpSpPr>
          <p:cNvPr id="18434" name="Group 2"/>
          <p:cNvGrpSpPr>
            <a:grpSpLocks/>
          </p:cNvGrpSpPr>
          <p:nvPr/>
        </p:nvGrpSpPr>
        <p:grpSpPr bwMode="auto">
          <a:xfrm>
            <a:off x="895201" y="1859607"/>
            <a:ext cx="7420570" cy="4143375"/>
            <a:chOff x="0" y="0"/>
            <a:chExt cx="10553700" cy="5892800"/>
          </a:xfrm>
        </p:grpSpPr>
        <p:grpSp>
          <p:nvGrpSpPr>
            <p:cNvPr id="18435" name="Group 3"/>
            <p:cNvGrpSpPr>
              <a:grpSpLocks/>
            </p:cNvGrpSpPr>
            <p:nvPr/>
          </p:nvGrpSpPr>
          <p:grpSpPr bwMode="auto">
            <a:xfrm>
              <a:off x="0" y="0"/>
              <a:ext cx="10553700" cy="5892800"/>
              <a:chOff x="0" y="0"/>
              <a:chExt cx="10553700" cy="5892800"/>
            </a:xfrm>
          </p:grpSpPr>
          <p:sp>
            <p:nvSpPr>
              <p:cNvPr id="18436" name="AutoShape 4"/>
              <p:cNvSpPr>
                <a:spLocks/>
              </p:cNvSpPr>
              <p:nvPr/>
            </p:nvSpPr>
            <p:spPr bwMode="auto">
              <a:xfrm>
                <a:off x="21056" y="0"/>
                <a:ext cx="1" cy="5892800"/>
              </a:xfrm>
              <a:custGeom>
                <a:avLst/>
                <a:gdLst>
                  <a:gd name="T0" fmla="*/ 10800 h 21600"/>
                  <a:gd name="T1" fmla="*/ 10800 h 21600"/>
                  <a:gd name="T2" fmla="*/ 10800 h 21600"/>
                  <a:gd name="T3" fmla="*/ 10800 h 21600"/>
                </a:gdLst>
                <a:ahLst/>
                <a:cxnLst>
                  <a:cxn ang="0">
                    <a:pos x="0" y="T0"/>
                  </a:cxn>
                  <a:cxn ang="0">
                    <a:pos x="0" y="T1"/>
                  </a:cxn>
                  <a:cxn ang="0">
                    <a:pos x="0" y="T2"/>
                  </a:cxn>
                  <a:cxn ang="0">
                    <a:pos x="0" y="T3"/>
                  </a:cxn>
                </a:cxnLst>
                <a:rect l="0" t="0" r="r" b="b"/>
                <a:pathLst>
                  <a:path h="21600">
                    <a:moveTo>
                      <a:pt x="0" y="0"/>
                    </a:moveTo>
                    <a:lnTo>
                      <a:pt x="0" y="2712"/>
                    </a:lnTo>
                    <a:lnTo>
                      <a:pt x="0" y="21599"/>
                    </a:lnTo>
                  </a:path>
                </a:pathLst>
              </a:custGeom>
              <a:noFill/>
              <a:ln w="76200" cap="flat" cmpd="sng">
                <a:solidFill>
                  <a:srgbClr val="44B057"/>
                </a:solidFill>
                <a:prstDash val="solid"/>
                <a:miter lim="0"/>
                <a:headEnd type="triangle"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sp>
            <p:nvSpPr>
              <p:cNvPr id="18437" name="AutoShape 5"/>
              <p:cNvSpPr>
                <a:spLocks/>
              </p:cNvSpPr>
              <p:nvPr/>
            </p:nvSpPr>
            <p:spPr bwMode="auto">
              <a:xfrm rot="5400000">
                <a:off x="5276850" y="556793"/>
                <a:ext cx="0" cy="10553700"/>
              </a:xfrm>
              <a:custGeom>
                <a:avLst/>
                <a:gdLst>
                  <a:gd name="T0" fmla="*/ 10800 h 21600"/>
                  <a:gd name="T1" fmla="*/ 10800 h 21600"/>
                  <a:gd name="T2" fmla="*/ 10800 h 21600"/>
                  <a:gd name="T3" fmla="*/ 10800 h 21600"/>
                </a:gdLst>
                <a:ahLst/>
                <a:cxnLst>
                  <a:cxn ang="0">
                    <a:pos x="0" y="T0"/>
                  </a:cxn>
                  <a:cxn ang="0">
                    <a:pos x="0" y="T1"/>
                  </a:cxn>
                  <a:cxn ang="0">
                    <a:pos x="0" y="T2"/>
                  </a:cxn>
                  <a:cxn ang="0">
                    <a:pos x="0" y="T3"/>
                  </a:cxn>
                </a:cxnLst>
                <a:rect l="0" t="0" r="r" b="b"/>
                <a:pathLst>
                  <a:path h="21600">
                    <a:moveTo>
                      <a:pt x="0" y="0"/>
                    </a:moveTo>
                    <a:lnTo>
                      <a:pt x="0" y="2712"/>
                    </a:lnTo>
                    <a:lnTo>
                      <a:pt x="0" y="21600"/>
                    </a:lnTo>
                  </a:path>
                </a:pathLst>
              </a:custGeom>
              <a:noFill/>
              <a:ln w="76200" cap="flat" cmpd="sng">
                <a:solidFill>
                  <a:srgbClr val="44B057"/>
                </a:solidFill>
                <a:prstDash val="solid"/>
                <a:miter lim="0"/>
                <a:headEnd type="triangle"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sp>
          <p:nvSpPr>
            <p:cNvPr id="18438" name="AutoShape 6"/>
            <p:cNvSpPr>
              <a:spLocks/>
            </p:cNvSpPr>
            <p:nvPr/>
          </p:nvSpPr>
          <p:spPr bwMode="auto">
            <a:xfrm>
              <a:off x="440156" y="440486"/>
              <a:ext cx="9605021" cy="5079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cubicBezTo>
                    <a:pt x="0" y="0"/>
                    <a:pt x="11520" y="561"/>
                    <a:pt x="13952" y="2530"/>
                  </a:cubicBezTo>
                  <a:cubicBezTo>
                    <a:pt x="16454" y="4554"/>
                    <a:pt x="17723" y="7538"/>
                    <a:pt x="18057" y="12825"/>
                  </a:cubicBezTo>
                  <a:cubicBezTo>
                    <a:pt x="18145" y="14211"/>
                    <a:pt x="19147" y="20030"/>
                    <a:pt x="21600" y="21600"/>
                  </a:cubicBezTo>
                </a:path>
              </a:pathLst>
            </a:custGeom>
            <a:noFill/>
            <a:ln w="63500" cap="flat" cmpd="sng">
              <a:solidFill>
                <a:srgbClr val="33ADFE"/>
              </a:solidFill>
              <a:prstDash val="dash"/>
              <a:miter lim="0"/>
              <a:headEnd type="oval" w="med" len="med"/>
              <a:tailEnd type="oval"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a:p>
          </p:txBody>
        </p:sp>
      </p:grpSp>
      <p:sp>
        <p:nvSpPr>
          <p:cNvPr id="18439" name="AutoShape 7"/>
          <p:cNvSpPr>
            <a:spLocks/>
          </p:cNvSpPr>
          <p:nvPr/>
        </p:nvSpPr>
        <p:spPr bwMode="auto">
          <a:xfrm rot="16200000">
            <a:off x="-2260885" y="3647220"/>
            <a:ext cx="5655841" cy="6072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5717" tIns="35717" rIns="35717" bIns="35717" anchor="ctr"/>
          <a:lstStyle/>
          <a:p>
            <a:r>
              <a:rPr lang="en-US" sz="3600">
                <a:latin typeface="ArialUnicodeMS" charset="0"/>
                <a:cs typeface="ArialUnicodeMS" charset="0"/>
                <a:sym typeface="ArialUnicodeMS" charset="0"/>
              </a:rPr>
              <a:t>Scalability &amp; Performance</a:t>
            </a:r>
            <a:endParaRPr lang="en-US"/>
          </a:p>
        </p:txBody>
      </p:sp>
      <p:sp>
        <p:nvSpPr>
          <p:cNvPr id="18440" name="AutoShape 8"/>
          <p:cNvSpPr>
            <a:spLocks/>
          </p:cNvSpPr>
          <p:nvPr/>
        </p:nvSpPr>
        <p:spPr bwMode="auto">
          <a:xfrm>
            <a:off x="2080617" y="5960566"/>
            <a:ext cx="4974953" cy="6072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5717" tIns="35717" rIns="35717" bIns="35717" anchor="ctr"/>
          <a:lstStyle/>
          <a:p>
            <a:r>
              <a:rPr lang="en-US" sz="3600">
                <a:latin typeface="ArialUnicodeMS" charset="0"/>
                <a:cs typeface="ArialUnicodeMS" charset="0"/>
                <a:sym typeface="ArialUnicodeMS" charset="0"/>
              </a:rPr>
              <a:t>Depth of Functionality</a:t>
            </a:r>
            <a:endParaRPr lang="en-US"/>
          </a:p>
        </p:txBody>
      </p:sp>
      <p:sp>
        <p:nvSpPr>
          <p:cNvPr id="18441" name="AutoShape 9"/>
          <p:cNvSpPr>
            <a:spLocks/>
          </p:cNvSpPr>
          <p:nvPr/>
        </p:nvSpPr>
        <p:spPr bwMode="auto">
          <a:xfrm>
            <a:off x="5190381" y="2638723"/>
            <a:ext cx="2077269" cy="571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12700" dist="50800" dir="7739976" algn="ctr" rotWithShape="0">
              <a:srgbClr val="D6D6D6"/>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r>
              <a:rPr lang="en-US" sz="3400" dirty="0" err="1">
                <a:latin typeface="ArialUnicodeMS" charset="0"/>
                <a:cs typeface="ArialUnicodeMS" charset="0"/>
                <a:sym typeface="ArialUnicodeMS" charset="0"/>
              </a:rPr>
              <a:t>MongoDB</a:t>
            </a:r>
            <a:endParaRPr lang="en-US" dirty="0"/>
          </a:p>
        </p:txBody>
      </p:sp>
      <p:sp>
        <p:nvSpPr>
          <p:cNvPr id="18443" name="AutoShape 11"/>
          <p:cNvSpPr>
            <a:spLocks/>
          </p:cNvSpPr>
          <p:nvPr/>
        </p:nvSpPr>
        <p:spPr bwMode="auto">
          <a:xfrm>
            <a:off x="6342311" y="4375547"/>
            <a:ext cx="1519163" cy="571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outerShdw blurRad="12700" dist="50800" dir="7739976" algn="ctr" rotWithShape="0">
              <a:srgbClr val="D6D6D6"/>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r>
              <a:rPr lang="en-US" sz="3200" dirty="0">
                <a:latin typeface="ArialUnicodeMS" charset="0"/>
                <a:cs typeface="ArialUnicodeMS" charset="0"/>
                <a:sym typeface="ArialUnicodeMS" charset="0"/>
              </a:rPr>
              <a:t>RDBMS</a:t>
            </a:r>
            <a:endParaRPr lang="en-US" dirty="0"/>
          </a:p>
        </p:txBody>
      </p:sp>
      <p:sp>
        <p:nvSpPr>
          <p:cNvPr id="18442" name="AutoShape 10"/>
          <p:cNvSpPr>
            <a:spLocks/>
          </p:cNvSpPr>
          <p:nvPr/>
        </p:nvSpPr>
        <p:spPr bwMode="auto">
          <a:xfrm>
            <a:off x="938734" y="1821656"/>
            <a:ext cx="2538264" cy="5715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outerShdw blurRad="12700" dist="50800" dir="7739976" algn="ctr" rotWithShape="0">
              <a:srgbClr val="D6D6D6"/>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r>
              <a:rPr lang="en-US" sz="3400" dirty="0" err="1">
                <a:latin typeface="ArialUnicodeMS" charset="0"/>
                <a:cs typeface="ArialUnicodeMS" charset="0"/>
                <a:sym typeface="ArialUnicodeMS" charset="0"/>
              </a:rPr>
              <a:t>Memcached</a:t>
            </a:r>
            <a:endParaRPr lang="en-US" dirty="0"/>
          </a:p>
        </p:txBody>
      </p:sp>
    </p:spTree>
    <p:extLst>
      <p:ext uri="{BB962C8B-B14F-4D97-AF65-F5344CB8AC3E}">
        <p14:creationId xmlns:p14="http://schemas.microsoft.com/office/powerpoint/2010/main" val="1340008085"/>
      </p:ext>
    </p:extLst>
  </p:cSld>
  <p:clrMapOvr>
    <a:masterClrMapping/>
  </p:clrMapOvr>
  <p:transition xmlns:p14="http://schemas.microsoft.com/office/powerpoint/2010/mai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MongoDB</a:t>
            </a:r>
            <a:endParaRPr lang="en-US" dirty="0"/>
          </a:p>
        </p:txBody>
      </p:sp>
      <p:sp>
        <p:nvSpPr>
          <p:cNvPr id="19458" name="Rectangle 2"/>
          <p:cNvSpPr>
            <a:spLocks noGrp="1" noChangeArrowheads="1"/>
          </p:cNvSpPr>
          <p:nvPr>
            <p:ph type="body" idx="1"/>
          </p:nvPr>
        </p:nvSpPr>
        <p:spPr>
          <a:xfrm>
            <a:off x="549275" y="2586525"/>
            <a:ext cx="8042276" cy="3357075"/>
          </a:xfrm>
        </p:spPr>
        <p:txBody>
          <a:bodyPr/>
          <a:lstStyle/>
          <a:p>
            <a:pPr marL="0" indent="0">
              <a:buNone/>
            </a:pPr>
            <a:r>
              <a:rPr lang="en-US" dirty="0" smtClean="0"/>
              <a:t>“</a:t>
            </a:r>
            <a:r>
              <a:rPr lang="en-US" dirty="0" err="1" smtClean="0"/>
              <a:t>MongoDB</a:t>
            </a:r>
            <a:r>
              <a:rPr lang="en-US" dirty="0" smtClean="0"/>
              <a:t> has the best features of key/value stores, document databases and relational databases</a:t>
            </a:r>
            <a:br>
              <a:rPr lang="en-US" dirty="0" smtClean="0"/>
            </a:br>
            <a:r>
              <a:rPr lang="en-US" dirty="0" smtClean="0"/>
              <a:t>in one.” </a:t>
            </a:r>
            <a:r>
              <a:rPr lang="en-US" sz="1600" dirty="0" smtClean="0"/>
              <a:t>John </a:t>
            </a:r>
            <a:r>
              <a:rPr lang="en-US" sz="1600" dirty="0" err="1" smtClean="0"/>
              <a:t>Nunemaker</a:t>
            </a:r>
            <a:endParaRPr lang="en-US" sz="1600" dirty="0"/>
          </a:p>
        </p:txBody>
      </p:sp>
    </p:spTree>
    <p:extLst>
      <p:ext uri="{BB962C8B-B14F-4D97-AF65-F5344CB8AC3E}">
        <p14:creationId xmlns:p14="http://schemas.microsoft.com/office/powerpoint/2010/main" val="3937651490"/>
      </p:ext>
    </p:extLst>
  </p:cSld>
  <p:clrMapOvr>
    <a:masterClrMapping/>
  </p:clrMapOvr>
  <p:transition xmlns:p14="http://schemas.microsoft.com/office/powerpoint/2010/mai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1" descr="droppedImage.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19063753">
            <a:off x="2624212" y="3636616"/>
            <a:ext cx="160734" cy="23429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0482" name="Picture 2" descr="droppedImage.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93406" y="4848820"/>
            <a:ext cx="205383" cy="8215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0483" name="Picture 3" descr="droppedImage.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3031071" y="3834743"/>
            <a:ext cx="205383" cy="82264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0484" name="Picture 4" descr="droppedImage.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5741231" y="3830278"/>
            <a:ext cx="205383" cy="82264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20485" name="Picture 5" descr="droppedImage.pd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93406" y="2839641"/>
            <a:ext cx="205383" cy="8215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0486" name="Rectangle 6"/>
          <p:cNvSpPr>
            <a:spLocks noGrp="1" noChangeArrowheads="1"/>
          </p:cNvSpPr>
          <p:nvPr>
            <p:ph type="title"/>
          </p:nvPr>
        </p:nvSpPr>
        <p:spPr/>
        <p:txBody>
          <a:bodyPr/>
          <a:lstStyle/>
          <a:p>
            <a:r>
              <a:rPr lang="en-US" dirty="0" smtClean="0"/>
              <a:t>Relational made normalized data look like this</a:t>
            </a:r>
            <a:endParaRPr lang="en-US" dirty="0"/>
          </a:p>
        </p:txBody>
      </p:sp>
      <p:grpSp>
        <p:nvGrpSpPr>
          <p:cNvPr id="20487" name="Group 7"/>
          <p:cNvGrpSpPr>
            <a:grpSpLocks/>
          </p:cNvGrpSpPr>
          <p:nvPr/>
        </p:nvGrpSpPr>
        <p:grpSpPr bwMode="auto">
          <a:xfrm>
            <a:off x="875109" y="3662289"/>
            <a:ext cx="2089547" cy="1157510"/>
            <a:chOff x="0" y="0"/>
            <a:chExt cx="2971800" cy="1646278"/>
          </a:xfrm>
        </p:grpSpPr>
        <p:grpSp>
          <p:nvGrpSpPr>
            <p:cNvPr id="20488" name="Group 8"/>
            <p:cNvGrpSpPr>
              <a:grpSpLocks/>
            </p:cNvGrpSpPr>
            <p:nvPr/>
          </p:nvGrpSpPr>
          <p:grpSpPr bwMode="auto">
            <a:xfrm>
              <a:off x="0" y="0"/>
              <a:ext cx="2971800" cy="1646278"/>
              <a:chOff x="0" y="0"/>
              <a:chExt cx="2971800" cy="1646278"/>
            </a:xfrm>
          </p:grpSpPr>
          <p:sp>
            <p:nvSpPr>
              <p:cNvPr id="20489" name="AutoShape 9"/>
              <p:cNvSpPr>
                <a:spLocks/>
              </p:cNvSpPr>
              <p:nvPr/>
            </p:nvSpPr>
            <p:spPr bwMode="auto">
              <a:xfrm>
                <a:off x="0" y="122277"/>
                <a:ext cx="2971800" cy="1524001"/>
              </a:xfrm>
              <a:prstGeom prst="roundRect">
                <a:avLst>
                  <a:gd name="adj" fmla="val 11972"/>
                </a:avLst>
              </a:prstGeom>
              <a:solidFill>
                <a:srgbClr val="6095C9"/>
              </a:solidFill>
              <a:ln w="25400" cap="flat" cmpd="sng">
                <a:solidFill>
                  <a:srgbClr val="49729C"/>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sz="2700">
                  <a:solidFill>
                    <a:srgbClr val="FFFFFF"/>
                  </a:solidFill>
                  <a:effectLst>
                    <a:outerShdw blurRad="38100" dist="38100" dir="2700000" algn="tl">
                      <a:srgbClr val="000000"/>
                    </a:outerShdw>
                  </a:effectLst>
                </a:endParaRPr>
              </a:p>
            </p:txBody>
          </p:sp>
          <p:sp>
            <p:nvSpPr>
              <p:cNvPr id="20490" name="AutoShape 10"/>
              <p:cNvSpPr>
                <a:spLocks/>
              </p:cNvSpPr>
              <p:nvPr/>
            </p:nvSpPr>
            <p:spPr bwMode="auto">
              <a:xfrm>
                <a:off x="58615" y="0"/>
                <a:ext cx="2854569" cy="7779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a:buClr>
                    <a:srgbClr val="FFFFFF"/>
                  </a:buClr>
                  <a:buFont typeface="Kefa Regular" charset="0"/>
                  <a:buNone/>
                </a:pPr>
                <a:r>
                  <a:rPr lang="en-US" sz="2100">
                    <a:solidFill>
                      <a:srgbClr val="FFFFFF"/>
                    </a:solidFill>
                    <a:latin typeface="Kefa Regular" charset="0"/>
                    <a:cs typeface="Kefa Regular" charset="0"/>
                    <a:sym typeface="Kefa Regular" charset="0"/>
                  </a:rPr>
                  <a:t>User</a:t>
                </a:r>
                <a:endParaRPr lang="en-US"/>
              </a:p>
            </p:txBody>
          </p:sp>
        </p:grpSp>
        <p:sp>
          <p:nvSpPr>
            <p:cNvPr id="20491" name="AutoShape 11"/>
            <p:cNvSpPr>
              <a:spLocks/>
            </p:cNvSpPr>
            <p:nvPr/>
          </p:nvSpPr>
          <p:spPr bwMode="auto">
            <a:xfrm>
              <a:off x="48397" y="658254"/>
              <a:ext cx="2857501" cy="977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Name</a:t>
              </a:r>
            </a:p>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Email Address</a:t>
              </a:r>
              <a:endParaRPr lang="en-US"/>
            </a:p>
          </p:txBody>
        </p:sp>
      </p:grpSp>
      <p:grpSp>
        <p:nvGrpSpPr>
          <p:cNvPr id="20492" name="Group 12"/>
          <p:cNvGrpSpPr>
            <a:grpSpLocks/>
          </p:cNvGrpSpPr>
          <p:nvPr/>
        </p:nvGrpSpPr>
        <p:grpSpPr bwMode="auto">
          <a:xfrm>
            <a:off x="3429000" y="1785938"/>
            <a:ext cx="2088431" cy="1157511"/>
            <a:chOff x="0" y="0"/>
            <a:chExt cx="2971800" cy="1646278"/>
          </a:xfrm>
        </p:grpSpPr>
        <p:grpSp>
          <p:nvGrpSpPr>
            <p:cNvPr id="20493" name="Group 13"/>
            <p:cNvGrpSpPr>
              <a:grpSpLocks/>
            </p:cNvGrpSpPr>
            <p:nvPr/>
          </p:nvGrpSpPr>
          <p:grpSpPr bwMode="auto">
            <a:xfrm>
              <a:off x="0" y="0"/>
              <a:ext cx="2971800" cy="1646278"/>
              <a:chOff x="0" y="0"/>
              <a:chExt cx="2971800" cy="1646278"/>
            </a:xfrm>
          </p:grpSpPr>
          <p:sp>
            <p:nvSpPr>
              <p:cNvPr id="20494" name="AutoShape 14"/>
              <p:cNvSpPr>
                <a:spLocks/>
              </p:cNvSpPr>
              <p:nvPr/>
            </p:nvSpPr>
            <p:spPr bwMode="auto">
              <a:xfrm>
                <a:off x="0" y="122277"/>
                <a:ext cx="2971800" cy="1524001"/>
              </a:xfrm>
              <a:prstGeom prst="roundRect">
                <a:avLst>
                  <a:gd name="adj" fmla="val 11972"/>
                </a:avLst>
              </a:prstGeom>
              <a:solidFill>
                <a:srgbClr val="6095C9"/>
              </a:solidFill>
              <a:ln w="25400" cap="flat" cmpd="sng">
                <a:solidFill>
                  <a:srgbClr val="49729C"/>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sz="2700">
                  <a:solidFill>
                    <a:srgbClr val="FFFFFF"/>
                  </a:solidFill>
                  <a:effectLst>
                    <a:outerShdw blurRad="38100" dist="38100" dir="2700000" algn="tl">
                      <a:srgbClr val="000000"/>
                    </a:outerShdw>
                  </a:effectLst>
                </a:endParaRPr>
              </a:p>
            </p:txBody>
          </p:sp>
          <p:sp>
            <p:nvSpPr>
              <p:cNvPr id="20495" name="AutoShape 15"/>
              <p:cNvSpPr>
                <a:spLocks/>
              </p:cNvSpPr>
              <p:nvPr/>
            </p:nvSpPr>
            <p:spPr bwMode="auto">
              <a:xfrm>
                <a:off x="58615" y="0"/>
                <a:ext cx="2854569" cy="7779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a:buClr>
                    <a:srgbClr val="FFFFFF"/>
                  </a:buClr>
                  <a:buFont typeface="Kefa Regular" charset="0"/>
                  <a:buNone/>
                </a:pPr>
                <a:r>
                  <a:rPr lang="en-US" sz="2100">
                    <a:solidFill>
                      <a:srgbClr val="FFFFFF"/>
                    </a:solidFill>
                    <a:latin typeface="Kefa Regular" charset="0"/>
                    <a:cs typeface="Kefa Regular" charset="0"/>
                    <a:sym typeface="Kefa Regular" charset="0"/>
                  </a:rPr>
                  <a:t>Category</a:t>
                </a:r>
                <a:endParaRPr lang="en-US"/>
              </a:p>
            </p:txBody>
          </p:sp>
        </p:grpSp>
        <p:sp>
          <p:nvSpPr>
            <p:cNvPr id="20496" name="AutoShape 16"/>
            <p:cNvSpPr>
              <a:spLocks/>
            </p:cNvSpPr>
            <p:nvPr/>
          </p:nvSpPr>
          <p:spPr bwMode="auto">
            <a:xfrm>
              <a:off x="48397" y="658254"/>
              <a:ext cx="2857501" cy="977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Name</a:t>
              </a:r>
            </a:p>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Url</a:t>
              </a:r>
              <a:endParaRPr lang="en-US"/>
            </a:p>
          </p:txBody>
        </p:sp>
      </p:grpSp>
      <p:grpSp>
        <p:nvGrpSpPr>
          <p:cNvPr id="20497" name="Group 17"/>
          <p:cNvGrpSpPr>
            <a:grpSpLocks/>
          </p:cNvGrpSpPr>
          <p:nvPr/>
        </p:nvGrpSpPr>
        <p:grpSpPr bwMode="auto">
          <a:xfrm>
            <a:off x="3454673" y="3559597"/>
            <a:ext cx="2089547" cy="1375172"/>
            <a:chOff x="0" y="0"/>
            <a:chExt cx="2971800" cy="1955801"/>
          </a:xfrm>
        </p:grpSpPr>
        <p:grpSp>
          <p:nvGrpSpPr>
            <p:cNvPr id="20498" name="Group 18"/>
            <p:cNvGrpSpPr>
              <a:grpSpLocks/>
            </p:cNvGrpSpPr>
            <p:nvPr/>
          </p:nvGrpSpPr>
          <p:grpSpPr bwMode="auto">
            <a:xfrm>
              <a:off x="0" y="0"/>
              <a:ext cx="2971800" cy="1955801"/>
              <a:chOff x="0" y="0"/>
              <a:chExt cx="2971800" cy="1955801"/>
            </a:xfrm>
          </p:grpSpPr>
          <p:sp>
            <p:nvSpPr>
              <p:cNvPr id="20499" name="AutoShape 19"/>
              <p:cNvSpPr>
                <a:spLocks/>
              </p:cNvSpPr>
              <p:nvPr/>
            </p:nvSpPr>
            <p:spPr bwMode="auto">
              <a:xfrm>
                <a:off x="0" y="0"/>
                <a:ext cx="2971800" cy="1955801"/>
              </a:xfrm>
              <a:prstGeom prst="roundRect">
                <a:avLst>
                  <a:gd name="adj" fmla="val 9329"/>
                </a:avLst>
              </a:prstGeom>
              <a:solidFill>
                <a:srgbClr val="6095C9"/>
              </a:solidFill>
              <a:ln w="25400" cap="flat" cmpd="sng">
                <a:solidFill>
                  <a:srgbClr val="49729C"/>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sz="2700">
                  <a:solidFill>
                    <a:srgbClr val="FFFFFF"/>
                  </a:solidFill>
                  <a:effectLst>
                    <a:outerShdw blurRad="38100" dist="38100" dir="2700000" algn="tl">
                      <a:srgbClr val="000000"/>
                    </a:outerShdw>
                  </a:effectLst>
                </a:endParaRPr>
              </a:p>
            </p:txBody>
          </p:sp>
          <p:sp>
            <p:nvSpPr>
              <p:cNvPr id="20500" name="AutoShape 20"/>
              <p:cNvSpPr>
                <a:spLocks/>
              </p:cNvSpPr>
              <p:nvPr/>
            </p:nvSpPr>
            <p:spPr bwMode="auto">
              <a:xfrm>
                <a:off x="57150" y="24532"/>
                <a:ext cx="2857500" cy="480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a:buClr>
                    <a:srgbClr val="FFFFFF"/>
                  </a:buClr>
                  <a:buFont typeface="Kefa Regular" charset="0"/>
                  <a:buNone/>
                </a:pPr>
                <a:r>
                  <a:rPr lang="en-US" sz="2100">
                    <a:solidFill>
                      <a:srgbClr val="FFFFFF"/>
                    </a:solidFill>
                    <a:latin typeface="Kefa Regular" charset="0"/>
                    <a:cs typeface="Kefa Regular" charset="0"/>
                    <a:sym typeface="Kefa Regular" charset="0"/>
                  </a:rPr>
                  <a:t>Article</a:t>
                </a:r>
                <a:endParaRPr lang="en-US"/>
              </a:p>
            </p:txBody>
          </p:sp>
        </p:grpSp>
        <p:sp>
          <p:nvSpPr>
            <p:cNvPr id="20501" name="AutoShape 21"/>
            <p:cNvSpPr>
              <a:spLocks/>
            </p:cNvSpPr>
            <p:nvPr/>
          </p:nvSpPr>
          <p:spPr bwMode="auto">
            <a:xfrm>
              <a:off x="48397" y="585628"/>
              <a:ext cx="2857502" cy="12549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Name</a:t>
              </a:r>
            </a:p>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Slug</a:t>
              </a:r>
            </a:p>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Publish date</a:t>
              </a:r>
            </a:p>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Text</a:t>
              </a:r>
            </a:p>
          </p:txBody>
        </p:sp>
      </p:grpSp>
      <p:grpSp>
        <p:nvGrpSpPr>
          <p:cNvPr id="20502" name="Group 22"/>
          <p:cNvGrpSpPr>
            <a:grpSpLocks/>
          </p:cNvGrpSpPr>
          <p:nvPr/>
        </p:nvGrpSpPr>
        <p:grpSpPr bwMode="auto">
          <a:xfrm>
            <a:off x="6161485" y="3661172"/>
            <a:ext cx="2088431" cy="1157511"/>
            <a:chOff x="0" y="0"/>
            <a:chExt cx="2971800" cy="1646278"/>
          </a:xfrm>
        </p:grpSpPr>
        <p:grpSp>
          <p:nvGrpSpPr>
            <p:cNvPr id="20503" name="Group 23"/>
            <p:cNvGrpSpPr>
              <a:grpSpLocks/>
            </p:cNvGrpSpPr>
            <p:nvPr/>
          </p:nvGrpSpPr>
          <p:grpSpPr bwMode="auto">
            <a:xfrm>
              <a:off x="0" y="0"/>
              <a:ext cx="2971800" cy="1646278"/>
              <a:chOff x="0" y="0"/>
              <a:chExt cx="2971800" cy="1646278"/>
            </a:xfrm>
          </p:grpSpPr>
          <p:sp>
            <p:nvSpPr>
              <p:cNvPr id="20504" name="AutoShape 24"/>
              <p:cNvSpPr>
                <a:spLocks/>
              </p:cNvSpPr>
              <p:nvPr/>
            </p:nvSpPr>
            <p:spPr bwMode="auto">
              <a:xfrm>
                <a:off x="0" y="122277"/>
                <a:ext cx="2971800" cy="1524001"/>
              </a:xfrm>
              <a:prstGeom prst="roundRect">
                <a:avLst>
                  <a:gd name="adj" fmla="val 11972"/>
                </a:avLst>
              </a:prstGeom>
              <a:solidFill>
                <a:srgbClr val="6095C9"/>
              </a:solidFill>
              <a:ln w="25400" cap="flat" cmpd="sng">
                <a:solidFill>
                  <a:srgbClr val="49729C"/>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sz="2700">
                  <a:solidFill>
                    <a:srgbClr val="FFFFFF"/>
                  </a:solidFill>
                  <a:effectLst>
                    <a:outerShdw blurRad="38100" dist="38100" dir="2700000" algn="tl">
                      <a:srgbClr val="000000"/>
                    </a:outerShdw>
                  </a:effectLst>
                </a:endParaRPr>
              </a:p>
            </p:txBody>
          </p:sp>
          <p:sp>
            <p:nvSpPr>
              <p:cNvPr id="20505" name="AutoShape 25"/>
              <p:cNvSpPr>
                <a:spLocks/>
              </p:cNvSpPr>
              <p:nvPr/>
            </p:nvSpPr>
            <p:spPr bwMode="auto">
              <a:xfrm>
                <a:off x="58615" y="0"/>
                <a:ext cx="2854569" cy="7779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a:buClr>
                    <a:srgbClr val="FFFFFF"/>
                  </a:buClr>
                  <a:buFont typeface="Kefa Regular" charset="0"/>
                  <a:buNone/>
                </a:pPr>
                <a:r>
                  <a:rPr lang="en-US" sz="2100">
                    <a:solidFill>
                      <a:srgbClr val="FFFFFF"/>
                    </a:solidFill>
                    <a:latin typeface="Kefa Regular" charset="0"/>
                    <a:cs typeface="Kefa Regular" charset="0"/>
                    <a:sym typeface="Kefa Regular" charset="0"/>
                  </a:rPr>
                  <a:t>Tag</a:t>
                </a:r>
                <a:endParaRPr lang="en-US"/>
              </a:p>
            </p:txBody>
          </p:sp>
        </p:grpSp>
        <p:sp>
          <p:nvSpPr>
            <p:cNvPr id="20506" name="AutoShape 26"/>
            <p:cNvSpPr>
              <a:spLocks/>
            </p:cNvSpPr>
            <p:nvPr/>
          </p:nvSpPr>
          <p:spPr bwMode="auto">
            <a:xfrm>
              <a:off x="48397" y="658254"/>
              <a:ext cx="2857501" cy="977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Name</a:t>
              </a:r>
            </a:p>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Url</a:t>
              </a:r>
              <a:endParaRPr lang="en-US"/>
            </a:p>
          </p:txBody>
        </p:sp>
      </p:grpSp>
      <p:grpSp>
        <p:nvGrpSpPr>
          <p:cNvPr id="20507" name="Group 27"/>
          <p:cNvGrpSpPr>
            <a:grpSpLocks/>
          </p:cNvGrpSpPr>
          <p:nvPr/>
        </p:nvGrpSpPr>
        <p:grpSpPr bwMode="auto">
          <a:xfrm>
            <a:off x="3427884" y="5574358"/>
            <a:ext cx="2089547" cy="1083841"/>
            <a:chOff x="0" y="0"/>
            <a:chExt cx="2971800" cy="1540129"/>
          </a:xfrm>
        </p:grpSpPr>
        <p:grpSp>
          <p:nvGrpSpPr>
            <p:cNvPr id="20508" name="Group 28"/>
            <p:cNvGrpSpPr>
              <a:grpSpLocks/>
            </p:cNvGrpSpPr>
            <p:nvPr/>
          </p:nvGrpSpPr>
          <p:grpSpPr bwMode="auto">
            <a:xfrm>
              <a:off x="0" y="0"/>
              <a:ext cx="2971800" cy="1540129"/>
              <a:chOff x="0" y="0"/>
              <a:chExt cx="2971800" cy="1540129"/>
            </a:xfrm>
          </p:grpSpPr>
          <p:sp>
            <p:nvSpPr>
              <p:cNvPr id="20509" name="AutoShape 29"/>
              <p:cNvSpPr>
                <a:spLocks/>
              </p:cNvSpPr>
              <p:nvPr/>
            </p:nvSpPr>
            <p:spPr bwMode="auto">
              <a:xfrm>
                <a:off x="0" y="0"/>
                <a:ext cx="2971800" cy="1540129"/>
              </a:xfrm>
              <a:prstGeom prst="roundRect">
                <a:avLst>
                  <a:gd name="adj" fmla="val 11847"/>
                </a:avLst>
              </a:prstGeom>
              <a:solidFill>
                <a:srgbClr val="6095C9"/>
              </a:solidFill>
              <a:ln w="25400" cap="flat" cmpd="sng">
                <a:solidFill>
                  <a:srgbClr val="49729C"/>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sz="2700">
                  <a:solidFill>
                    <a:srgbClr val="FFFFFF"/>
                  </a:solidFill>
                  <a:effectLst>
                    <a:outerShdw blurRad="38100" dist="38100" dir="2700000" algn="tl">
                      <a:srgbClr val="000000"/>
                    </a:outerShdw>
                  </a:effectLst>
                </a:endParaRPr>
              </a:p>
            </p:txBody>
          </p:sp>
          <p:sp>
            <p:nvSpPr>
              <p:cNvPr id="20510" name="AutoShape 30"/>
              <p:cNvSpPr>
                <a:spLocks/>
              </p:cNvSpPr>
              <p:nvPr/>
            </p:nvSpPr>
            <p:spPr bwMode="auto">
              <a:xfrm>
                <a:off x="57149" y="16128"/>
                <a:ext cx="2857501" cy="5080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a:buClr>
                    <a:srgbClr val="FFFFFF"/>
                  </a:buClr>
                  <a:buFont typeface="Kefa Regular" charset="0"/>
                  <a:buNone/>
                </a:pPr>
                <a:r>
                  <a:rPr lang="en-US" sz="2100">
                    <a:solidFill>
                      <a:srgbClr val="FFFFFF"/>
                    </a:solidFill>
                    <a:latin typeface="Kefa Regular" charset="0"/>
                    <a:cs typeface="Kefa Regular" charset="0"/>
                    <a:sym typeface="Kefa Regular" charset="0"/>
                  </a:rPr>
                  <a:t>Comment</a:t>
                </a:r>
                <a:endParaRPr lang="en-US"/>
              </a:p>
            </p:txBody>
          </p:sp>
        </p:grpSp>
        <p:sp>
          <p:nvSpPr>
            <p:cNvPr id="20511" name="AutoShape 31"/>
            <p:cNvSpPr>
              <a:spLocks/>
            </p:cNvSpPr>
            <p:nvPr/>
          </p:nvSpPr>
          <p:spPr bwMode="auto">
            <a:xfrm>
              <a:off x="48397" y="552105"/>
              <a:ext cx="2857501" cy="977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Comment</a:t>
              </a:r>
            </a:p>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Date</a:t>
              </a:r>
            </a:p>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Author</a:t>
              </a:r>
              <a:endParaRPr lang="en-US"/>
            </a:p>
          </p:txBody>
        </p:sp>
      </p:grpSp>
    </p:spTree>
    <p:extLst>
      <p:ext uri="{BB962C8B-B14F-4D97-AF65-F5344CB8AC3E}">
        <p14:creationId xmlns:p14="http://schemas.microsoft.com/office/powerpoint/2010/main" val="3246722934"/>
      </p:ext>
    </p:extLst>
  </p:cSld>
  <p:clrMapOvr>
    <a:masterClrMapping/>
  </p:clrMapOvr>
  <p:transition xmlns:p14="http://schemas.microsoft.com/office/powerpoint/2010/mai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Grp="1" noChangeArrowheads="1"/>
          </p:cNvSpPr>
          <p:nvPr>
            <p:ph type="title"/>
          </p:nvPr>
        </p:nvSpPr>
        <p:spPr/>
        <p:txBody>
          <a:bodyPr/>
          <a:lstStyle/>
          <a:p>
            <a:r>
              <a:rPr lang="en-US" sz="4400" dirty="0" smtClean="0"/>
              <a:t>Document databases make normalized data look like this</a:t>
            </a:r>
            <a:endParaRPr lang="en-US" sz="4400" dirty="0"/>
          </a:p>
        </p:txBody>
      </p:sp>
      <p:grpSp>
        <p:nvGrpSpPr>
          <p:cNvPr id="21506" name="Group 2"/>
          <p:cNvGrpSpPr>
            <a:grpSpLocks/>
          </p:cNvGrpSpPr>
          <p:nvPr/>
        </p:nvGrpSpPr>
        <p:grpSpPr bwMode="auto">
          <a:xfrm>
            <a:off x="1634133" y="2838525"/>
            <a:ext cx="1794867" cy="1160859"/>
            <a:chOff x="0" y="0"/>
            <a:chExt cx="2552700" cy="1651001"/>
          </a:xfrm>
        </p:grpSpPr>
        <p:grpSp>
          <p:nvGrpSpPr>
            <p:cNvPr id="21507" name="Group 3"/>
            <p:cNvGrpSpPr>
              <a:grpSpLocks/>
            </p:cNvGrpSpPr>
            <p:nvPr/>
          </p:nvGrpSpPr>
          <p:grpSpPr bwMode="auto">
            <a:xfrm>
              <a:off x="0" y="0"/>
              <a:ext cx="2552700" cy="1651001"/>
              <a:chOff x="0" y="0"/>
              <a:chExt cx="2552700" cy="1651001"/>
            </a:xfrm>
          </p:grpSpPr>
          <p:sp>
            <p:nvSpPr>
              <p:cNvPr id="21508" name="AutoShape 4"/>
              <p:cNvSpPr>
                <a:spLocks/>
              </p:cNvSpPr>
              <p:nvPr/>
            </p:nvSpPr>
            <p:spPr bwMode="auto">
              <a:xfrm>
                <a:off x="0" y="122628"/>
                <a:ext cx="2552700" cy="1528373"/>
              </a:xfrm>
              <a:prstGeom prst="roundRect">
                <a:avLst>
                  <a:gd name="adj" fmla="val 11940"/>
                </a:avLst>
              </a:prstGeom>
              <a:solidFill>
                <a:srgbClr val="6095C9"/>
              </a:solidFill>
              <a:ln w="25400" cap="flat" cmpd="sng">
                <a:solidFill>
                  <a:srgbClr val="49729C"/>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sz="2700">
                  <a:solidFill>
                    <a:srgbClr val="FFFFFF"/>
                  </a:solidFill>
                  <a:effectLst>
                    <a:outerShdw blurRad="38100" dist="38100" dir="2700000" algn="tl">
                      <a:srgbClr val="000000"/>
                    </a:outerShdw>
                  </a:effectLst>
                </a:endParaRPr>
              </a:p>
            </p:txBody>
          </p:sp>
          <p:sp>
            <p:nvSpPr>
              <p:cNvPr id="21509" name="AutoShape 5"/>
              <p:cNvSpPr>
                <a:spLocks/>
              </p:cNvSpPr>
              <p:nvPr/>
            </p:nvSpPr>
            <p:spPr bwMode="auto">
              <a:xfrm>
                <a:off x="50349" y="0"/>
                <a:ext cx="2452002" cy="7801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a:buClr>
                    <a:srgbClr val="FFFFFF"/>
                  </a:buClr>
                  <a:buFont typeface="Kefa Regular" charset="0"/>
                  <a:buNone/>
                </a:pPr>
                <a:r>
                  <a:rPr lang="en-US" sz="2100">
                    <a:solidFill>
                      <a:srgbClr val="FFFFFF"/>
                    </a:solidFill>
                    <a:latin typeface="Kefa Regular" charset="0"/>
                    <a:cs typeface="Kefa Regular" charset="0"/>
                    <a:sym typeface="Kefa Regular" charset="0"/>
                  </a:rPr>
                  <a:t>User</a:t>
                </a:r>
                <a:endParaRPr lang="en-US"/>
              </a:p>
            </p:txBody>
          </p:sp>
        </p:grpSp>
        <p:sp>
          <p:nvSpPr>
            <p:cNvPr id="21510" name="AutoShape 6"/>
            <p:cNvSpPr>
              <a:spLocks/>
            </p:cNvSpPr>
            <p:nvPr/>
          </p:nvSpPr>
          <p:spPr bwMode="auto">
            <a:xfrm>
              <a:off x="41571" y="660142"/>
              <a:ext cx="2454521" cy="98070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Name</a:t>
              </a:r>
            </a:p>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Email Address</a:t>
              </a:r>
              <a:endParaRPr lang="en-US"/>
            </a:p>
          </p:txBody>
        </p:sp>
      </p:grpSp>
      <p:grpSp>
        <p:nvGrpSpPr>
          <p:cNvPr id="21511" name="Group 7"/>
          <p:cNvGrpSpPr>
            <a:grpSpLocks/>
          </p:cNvGrpSpPr>
          <p:nvPr/>
        </p:nvGrpSpPr>
        <p:grpSpPr bwMode="auto">
          <a:xfrm>
            <a:off x="4329783" y="2104058"/>
            <a:ext cx="2330648" cy="4089797"/>
            <a:chOff x="0" y="0"/>
            <a:chExt cx="3314700" cy="5816601"/>
          </a:xfrm>
        </p:grpSpPr>
        <p:grpSp>
          <p:nvGrpSpPr>
            <p:cNvPr id="21512" name="Group 8"/>
            <p:cNvGrpSpPr>
              <a:grpSpLocks/>
            </p:cNvGrpSpPr>
            <p:nvPr/>
          </p:nvGrpSpPr>
          <p:grpSpPr bwMode="auto">
            <a:xfrm>
              <a:off x="0" y="0"/>
              <a:ext cx="3314700" cy="5816601"/>
              <a:chOff x="0" y="0"/>
              <a:chExt cx="3314700" cy="5816601"/>
            </a:xfrm>
          </p:grpSpPr>
          <p:sp>
            <p:nvSpPr>
              <p:cNvPr id="21513" name="AutoShape 9"/>
              <p:cNvSpPr>
                <a:spLocks/>
              </p:cNvSpPr>
              <p:nvPr/>
            </p:nvSpPr>
            <p:spPr bwMode="auto">
              <a:xfrm>
                <a:off x="0" y="0"/>
                <a:ext cx="3314700" cy="5816601"/>
              </a:xfrm>
              <a:prstGeom prst="roundRect">
                <a:avLst>
                  <a:gd name="adj" fmla="val 5505"/>
                </a:avLst>
              </a:prstGeom>
              <a:solidFill>
                <a:srgbClr val="6095C9"/>
              </a:solidFill>
              <a:ln w="25400" cap="flat" cmpd="sng">
                <a:solidFill>
                  <a:srgbClr val="49729C"/>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sz="2700">
                  <a:solidFill>
                    <a:srgbClr val="FFFFFF"/>
                  </a:solidFill>
                  <a:effectLst>
                    <a:outerShdw blurRad="38100" dist="38100" dir="2700000" algn="tl">
                      <a:srgbClr val="000000"/>
                    </a:outerShdw>
                  </a:effectLst>
                </a:endParaRPr>
              </a:p>
            </p:txBody>
          </p:sp>
          <p:sp>
            <p:nvSpPr>
              <p:cNvPr id="21514" name="AutoShape 10"/>
              <p:cNvSpPr>
                <a:spLocks/>
              </p:cNvSpPr>
              <p:nvPr/>
            </p:nvSpPr>
            <p:spPr bwMode="auto">
              <a:xfrm>
                <a:off x="65637" y="72961"/>
                <a:ext cx="3183426" cy="596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a:buClr>
                    <a:srgbClr val="FFFFFF"/>
                  </a:buClr>
                  <a:buFont typeface="Kefa Regular" charset="0"/>
                  <a:buNone/>
                </a:pPr>
                <a:r>
                  <a:rPr lang="en-US" sz="2100">
                    <a:solidFill>
                      <a:srgbClr val="FFFFFF"/>
                    </a:solidFill>
                    <a:latin typeface="Kefa Regular" charset="0"/>
                    <a:cs typeface="Kefa Regular" charset="0"/>
                    <a:sym typeface="Kefa Regular" charset="0"/>
                  </a:rPr>
                  <a:t>Article</a:t>
                </a:r>
                <a:endParaRPr lang="en-US"/>
              </a:p>
            </p:txBody>
          </p:sp>
        </p:grpSp>
        <p:sp>
          <p:nvSpPr>
            <p:cNvPr id="21515" name="AutoShape 11"/>
            <p:cNvSpPr>
              <a:spLocks/>
            </p:cNvSpPr>
            <p:nvPr/>
          </p:nvSpPr>
          <p:spPr bwMode="auto">
            <a:xfrm>
              <a:off x="41688" y="638775"/>
              <a:ext cx="2461413" cy="13398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Name</a:t>
              </a:r>
            </a:p>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Slug</a:t>
              </a:r>
            </a:p>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Publish date</a:t>
              </a:r>
            </a:p>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Text</a:t>
              </a:r>
            </a:p>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Author</a:t>
              </a:r>
              <a:endParaRPr lang="en-US"/>
            </a:p>
          </p:txBody>
        </p:sp>
      </p:grpSp>
      <p:grpSp>
        <p:nvGrpSpPr>
          <p:cNvPr id="21516" name="Group 12"/>
          <p:cNvGrpSpPr>
            <a:grpSpLocks/>
          </p:cNvGrpSpPr>
          <p:nvPr/>
        </p:nvGrpSpPr>
        <p:grpSpPr bwMode="auto">
          <a:xfrm>
            <a:off x="4463728" y="4794126"/>
            <a:ext cx="2089547" cy="580430"/>
            <a:chOff x="0" y="-1"/>
            <a:chExt cx="2971800" cy="825501"/>
          </a:xfrm>
        </p:grpSpPr>
        <p:grpSp>
          <p:nvGrpSpPr>
            <p:cNvPr id="21517" name="Group 13"/>
            <p:cNvGrpSpPr>
              <a:grpSpLocks/>
            </p:cNvGrpSpPr>
            <p:nvPr/>
          </p:nvGrpSpPr>
          <p:grpSpPr bwMode="auto">
            <a:xfrm>
              <a:off x="0" y="0"/>
              <a:ext cx="2971800" cy="825500"/>
              <a:chOff x="0" y="0"/>
              <a:chExt cx="2971800" cy="825500"/>
            </a:xfrm>
          </p:grpSpPr>
          <p:sp>
            <p:nvSpPr>
              <p:cNvPr id="21518" name="AutoShape 14"/>
              <p:cNvSpPr>
                <a:spLocks/>
              </p:cNvSpPr>
              <p:nvPr/>
            </p:nvSpPr>
            <p:spPr bwMode="auto">
              <a:xfrm>
                <a:off x="0" y="37800"/>
                <a:ext cx="2971800" cy="787700"/>
              </a:xfrm>
              <a:prstGeom prst="roundRect">
                <a:avLst>
                  <a:gd name="adj" fmla="val 23162"/>
                </a:avLst>
              </a:prstGeom>
              <a:solidFill>
                <a:srgbClr val="77BB41"/>
              </a:solidFill>
              <a:ln w="25400" cap="flat" cmpd="sng">
                <a:solidFill>
                  <a:srgbClr val="20693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sz="2700">
                  <a:solidFill>
                    <a:srgbClr val="FFFFFF"/>
                  </a:solidFill>
                  <a:effectLst>
                    <a:outerShdw blurRad="38100" dist="38100" dir="2700000" algn="tl">
                      <a:srgbClr val="000000"/>
                    </a:outerShdw>
                  </a:effectLst>
                </a:endParaRPr>
              </a:p>
            </p:txBody>
          </p:sp>
          <p:sp>
            <p:nvSpPr>
              <p:cNvPr id="21519" name="AutoShape 15"/>
              <p:cNvSpPr>
                <a:spLocks/>
              </p:cNvSpPr>
              <p:nvPr/>
            </p:nvSpPr>
            <p:spPr bwMode="auto">
              <a:xfrm>
                <a:off x="57149" y="0"/>
                <a:ext cx="2755901" cy="495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a:buClr>
                    <a:srgbClr val="FFFFFF"/>
                  </a:buClr>
                  <a:buFont typeface="Kefa Regular" charset="0"/>
                  <a:buNone/>
                </a:pPr>
                <a:r>
                  <a:rPr lang="en-US" sz="2100">
                    <a:solidFill>
                      <a:srgbClr val="FFFFFF"/>
                    </a:solidFill>
                    <a:latin typeface="Kefa Regular" charset="0"/>
                    <a:cs typeface="Kefa Regular" charset="0"/>
                    <a:sym typeface="Kefa Regular" charset="0"/>
                  </a:rPr>
                  <a:t>Tag[]</a:t>
                </a:r>
                <a:endParaRPr lang="en-US"/>
              </a:p>
            </p:txBody>
          </p:sp>
        </p:grpSp>
        <p:sp>
          <p:nvSpPr>
            <p:cNvPr id="21520" name="AutoShape 16"/>
            <p:cNvSpPr>
              <a:spLocks/>
            </p:cNvSpPr>
            <p:nvPr/>
          </p:nvSpPr>
          <p:spPr bwMode="auto">
            <a:xfrm>
              <a:off x="48397" y="490067"/>
              <a:ext cx="2857501" cy="2667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Value</a:t>
              </a:r>
              <a:endParaRPr lang="en-US"/>
            </a:p>
          </p:txBody>
        </p:sp>
      </p:grpSp>
      <p:grpSp>
        <p:nvGrpSpPr>
          <p:cNvPr id="21521" name="Group 17"/>
          <p:cNvGrpSpPr>
            <a:grpSpLocks/>
          </p:cNvGrpSpPr>
          <p:nvPr/>
        </p:nvGrpSpPr>
        <p:grpSpPr bwMode="auto">
          <a:xfrm>
            <a:off x="4464844" y="3627686"/>
            <a:ext cx="2089547" cy="1083841"/>
            <a:chOff x="0" y="0"/>
            <a:chExt cx="2971800" cy="1540129"/>
          </a:xfrm>
        </p:grpSpPr>
        <p:sp>
          <p:nvSpPr>
            <p:cNvPr id="21522" name="AutoShape 18"/>
            <p:cNvSpPr>
              <a:spLocks/>
            </p:cNvSpPr>
            <p:nvPr/>
          </p:nvSpPr>
          <p:spPr bwMode="auto">
            <a:xfrm>
              <a:off x="0" y="0"/>
              <a:ext cx="2971800" cy="1540129"/>
            </a:xfrm>
            <a:prstGeom prst="roundRect">
              <a:avLst>
                <a:gd name="adj" fmla="val 11847"/>
              </a:avLst>
            </a:prstGeom>
            <a:solidFill>
              <a:srgbClr val="77BB41"/>
            </a:solidFill>
            <a:ln w="25400" cap="flat" cmpd="sng">
              <a:solidFill>
                <a:srgbClr val="20693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sz="2700">
                <a:solidFill>
                  <a:srgbClr val="FFFFFF"/>
                </a:solidFill>
                <a:effectLst>
                  <a:outerShdw blurRad="38100" dist="38100" dir="2700000" algn="tl">
                    <a:srgbClr val="000000"/>
                  </a:outerShdw>
                </a:effectLst>
              </a:endParaRPr>
            </a:p>
          </p:txBody>
        </p:sp>
        <p:sp>
          <p:nvSpPr>
            <p:cNvPr id="21523" name="AutoShape 19"/>
            <p:cNvSpPr>
              <a:spLocks/>
            </p:cNvSpPr>
            <p:nvPr/>
          </p:nvSpPr>
          <p:spPr bwMode="auto">
            <a:xfrm>
              <a:off x="57149" y="16128"/>
              <a:ext cx="2857501" cy="5080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a:buClr>
                  <a:srgbClr val="FFFFFF"/>
                </a:buClr>
                <a:buFont typeface="Kefa Regular" charset="0"/>
                <a:buNone/>
              </a:pPr>
              <a:r>
                <a:rPr lang="en-US" sz="2100">
                  <a:solidFill>
                    <a:srgbClr val="FFFFFF"/>
                  </a:solidFill>
                  <a:latin typeface="Kefa Regular" charset="0"/>
                  <a:cs typeface="Kefa Regular" charset="0"/>
                  <a:sym typeface="Kefa Regular" charset="0"/>
                </a:rPr>
                <a:t>Comment[]</a:t>
              </a:r>
              <a:endParaRPr lang="en-US"/>
            </a:p>
          </p:txBody>
        </p:sp>
        <p:sp>
          <p:nvSpPr>
            <p:cNvPr id="21524" name="AutoShape 20"/>
            <p:cNvSpPr>
              <a:spLocks/>
            </p:cNvSpPr>
            <p:nvPr/>
          </p:nvSpPr>
          <p:spPr bwMode="auto">
            <a:xfrm>
              <a:off x="48397" y="552105"/>
              <a:ext cx="2857501" cy="7747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Comment</a:t>
              </a:r>
            </a:p>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Date</a:t>
              </a:r>
            </a:p>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Author</a:t>
              </a:r>
              <a:endParaRPr lang="en-US"/>
            </a:p>
          </p:txBody>
        </p:sp>
      </p:grpSp>
      <p:sp>
        <p:nvSpPr>
          <p:cNvPr id="21525" name="Line 21"/>
          <p:cNvSpPr>
            <a:spLocks noChangeShapeType="1"/>
          </p:cNvSpPr>
          <p:nvPr/>
        </p:nvSpPr>
        <p:spPr bwMode="auto">
          <a:xfrm>
            <a:off x="3391049" y="3700240"/>
            <a:ext cx="1113979" cy="757907"/>
          </a:xfrm>
          <a:prstGeom prst="line">
            <a:avLst/>
          </a:prstGeom>
          <a:noFill/>
          <a:ln w="38100" cap="flat" cmpd="sng">
            <a:solidFill>
              <a:srgbClr val="000000"/>
            </a:solidFill>
            <a:prstDash val="dash"/>
            <a:round/>
            <a:headEnd type="stealth"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1457"/>
            <a:endParaRPr lang="en-US" sz="800">
              <a:latin typeface="Helvetica" charset="0"/>
              <a:cs typeface="Helvetica" charset="0"/>
              <a:sym typeface="Helvetica" charset="0"/>
            </a:endParaRPr>
          </a:p>
        </p:txBody>
      </p:sp>
      <p:sp>
        <p:nvSpPr>
          <p:cNvPr id="21526" name="Line 22"/>
          <p:cNvSpPr>
            <a:spLocks noChangeShapeType="1"/>
          </p:cNvSpPr>
          <p:nvPr/>
        </p:nvSpPr>
        <p:spPr bwMode="auto">
          <a:xfrm>
            <a:off x="3402211" y="3357563"/>
            <a:ext cx="980033" cy="11162"/>
          </a:xfrm>
          <a:prstGeom prst="line">
            <a:avLst/>
          </a:prstGeom>
          <a:noFill/>
          <a:ln w="38100" cap="flat" cmpd="sng">
            <a:solidFill>
              <a:srgbClr val="000000"/>
            </a:solidFill>
            <a:prstDash val="dash"/>
            <a:round/>
            <a:headEnd type="stealth"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1457"/>
            <a:endParaRPr lang="en-US" sz="800">
              <a:latin typeface="Helvetica" charset="0"/>
              <a:cs typeface="Helvetica" charset="0"/>
              <a:sym typeface="Helvetica" charset="0"/>
            </a:endParaRPr>
          </a:p>
        </p:txBody>
      </p:sp>
      <p:grpSp>
        <p:nvGrpSpPr>
          <p:cNvPr id="21527" name="Group 23"/>
          <p:cNvGrpSpPr>
            <a:grpSpLocks/>
          </p:cNvGrpSpPr>
          <p:nvPr/>
        </p:nvGrpSpPr>
        <p:grpSpPr bwMode="auto">
          <a:xfrm>
            <a:off x="4464844" y="5463853"/>
            <a:ext cx="2089547" cy="580430"/>
            <a:chOff x="0" y="-1"/>
            <a:chExt cx="2971800" cy="825501"/>
          </a:xfrm>
        </p:grpSpPr>
        <p:grpSp>
          <p:nvGrpSpPr>
            <p:cNvPr id="21528" name="Group 24"/>
            <p:cNvGrpSpPr>
              <a:grpSpLocks/>
            </p:cNvGrpSpPr>
            <p:nvPr/>
          </p:nvGrpSpPr>
          <p:grpSpPr bwMode="auto">
            <a:xfrm>
              <a:off x="0" y="0"/>
              <a:ext cx="2971800" cy="825500"/>
              <a:chOff x="0" y="0"/>
              <a:chExt cx="2971800" cy="825500"/>
            </a:xfrm>
          </p:grpSpPr>
          <p:sp>
            <p:nvSpPr>
              <p:cNvPr id="21529" name="AutoShape 25"/>
              <p:cNvSpPr>
                <a:spLocks/>
              </p:cNvSpPr>
              <p:nvPr/>
            </p:nvSpPr>
            <p:spPr bwMode="auto">
              <a:xfrm>
                <a:off x="0" y="37800"/>
                <a:ext cx="2971800" cy="787700"/>
              </a:xfrm>
              <a:prstGeom prst="roundRect">
                <a:avLst>
                  <a:gd name="adj" fmla="val 23162"/>
                </a:avLst>
              </a:prstGeom>
              <a:solidFill>
                <a:srgbClr val="77BB41"/>
              </a:solidFill>
              <a:ln w="25400" cap="flat" cmpd="sng">
                <a:solidFill>
                  <a:srgbClr val="20693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endParaRPr lang="en-US" sz="2700">
                  <a:solidFill>
                    <a:srgbClr val="FFFFFF"/>
                  </a:solidFill>
                  <a:effectLst>
                    <a:outerShdw blurRad="38100" dist="38100" dir="2700000" algn="tl">
                      <a:srgbClr val="000000"/>
                    </a:outerShdw>
                  </a:effectLst>
                </a:endParaRPr>
              </a:p>
            </p:txBody>
          </p:sp>
          <p:sp>
            <p:nvSpPr>
              <p:cNvPr id="21530" name="AutoShape 26"/>
              <p:cNvSpPr>
                <a:spLocks/>
              </p:cNvSpPr>
              <p:nvPr/>
            </p:nvSpPr>
            <p:spPr bwMode="auto">
              <a:xfrm>
                <a:off x="57149" y="0"/>
                <a:ext cx="2857501" cy="495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a:buClr>
                    <a:srgbClr val="FFFFFF"/>
                  </a:buClr>
                  <a:buFont typeface="Kefa Regular" charset="0"/>
                  <a:buNone/>
                </a:pPr>
                <a:r>
                  <a:rPr lang="en-US" sz="2100">
                    <a:solidFill>
                      <a:srgbClr val="FFFFFF"/>
                    </a:solidFill>
                    <a:latin typeface="Kefa Regular" charset="0"/>
                    <a:cs typeface="Kefa Regular" charset="0"/>
                    <a:sym typeface="Kefa Regular" charset="0"/>
                  </a:rPr>
                  <a:t>Category[]</a:t>
                </a:r>
                <a:endParaRPr lang="en-US"/>
              </a:p>
            </p:txBody>
          </p:sp>
        </p:grpSp>
        <p:sp>
          <p:nvSpPr>
            <p:cNvPr id="21531" name="AutoShape 27"/>
            <p:cNvSpPr>
              <a:spLocks/>
            </p:cNvSpPr>
            <p:nvPr/>
          </p:nvSpPr>
          <p:spPr bwMode="auto">
            <a:xfrm>
              <a:off x="48397" y="490067"/>
              <a:ext cx="2743201" cy="2667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marL="241093" indent="-178587">
                <a:buClr>
                  <a:srgbClr val="FFFFFF"/>
                </a:buClr>
                <a:buSzPct val="125000"/>
                <a:buFont typeface="Kefa Regular" charset="0"/>
                <a:buChar char="•"/>
              </a:pPr>
              <a:r>
                <a:rPr lang="en-US" sz="1300">
                  <a:solidFill>
                    <a:srgbClr val="FFFFFF"/>
                  </a:solidFill>
                  <a:latin typeface="Andale Mono" charset="0"/>
                  <a:cs typeface="Andale Mono" charset="0"/>
                  <a:sym typeface="Andale Mono" charset="0"/>
                </a:rPr>
                <a:t>Value</a:t>
              </a:r>
              <a:endParaRPr lang="en-US"/>
            </a:p>
          </p:txBody>
        </p:sp>
      </p:grpSp>
    </p:spTree>
    <p:extLst>
      <p:ext uri="{BB962C8B-B14F-4D97-AF65-F5344CB8AC3E}">
        <p14:creationId xmlns:p14="http://schemas.microsoft.com/office/powerpoint/2010/main" val="362307122"/>
      </p:ext>
    </p:extLst>
  </p:cSld>
  <p:clrMapOvr>
    <a:masterClrMapping/>
  </p:clrMapOvr>
  <p:transition xmlns:p14="http://schemas.microsoft.com/office/powerpoint/2010/mai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Shape 195"/>
          <p:cNvSpPr txBox="1">
            <a:spLocks noGrp="1"/>
          </p:cNvSpPr>
          <p:nvPr>
            <p:ph type="title"/>
          </p:nvPr>
        </p:nvSpPr>
        <p:spPr/>
        <p:txBody>
          <a:bodyPr/>
          <a:lstStyle/>
          <a:p>
            <a:pPr lvl="0"/>
            <a:r>
              <a:rPr lang="en-US" dirty="0" smtClean="0">
                <a:sym typeface="Calibri"/>
              </a:rPr>
              <a:t>When </a:t>
            </a:r>
            <a:r>
              <a:rPr lang="en-US" dirty="0" err="1" smtClean="0">
                <a:sym typeface="Calibri"/>
              </a:rPr>
              <a:t>MongoDB</a:t>
            </a:r>
            <a:r>
              <a:rPr lang="en-US" dirty="0" smtClean="0">
                <a:sym typeface="Calibri"/>
              </a:rPr>
              <a:t>?</a:t>
            </a:r>
            <a:endParaRPr lang="en-US" dirty="0">
              <a:sym typeface="Calibri"/>
            </a:endParaRPr>
          </a:p>
        </p:txBody>
      </p:sp>
      <p:sp>
        <p:nvSpPr>
          <p:cNvPr id="4" name="Shape 196"/>
          <p:cNvSpPr txBox="1">
            <a:spLocks/>
          </p:cNvSpPr>
          <p:nvPr/>
        </p:nvSpPr>
        <p:spPr>
          <a:xfrm>
            <a:off x="549275" y="1739261"/>
            <a:ext cx="8042276" cy="4343400"/>
          </a:xfrm>
          <a:prstGeom prst="rect">
            <a:avLst/>
          </a:prstGeom>
        </p:spPr>
        <p:txBody>
          <a:bodyPr vert="horz" lIns="91440" tIns="45720" rIns="91440" bIns="45720" rtlCol="0">
            <a:normAutofit/>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r>
              <a:rPr lang="en-US" dirty="0" smtClean="0">
                <a:sym typeface="Calibri"/>
              </a:rPr>
              <a:t>Online processing</a:t>
            </a:r>
          </a:p>
          <a:p>
            <a:r>
              <a:rPr lang="en-US" dirty="0" smtClean="0">
                <a:sym typeface="Calibri"/>
              </a:rPr>
              <a:t>Working on small subsets at a time</a:t>
            </a:r>
          </a:p>
          <a:p>
            <a:r>
              <a:rPr lang="en-US" dirty="0" smtClean="0">
                <a:sym typeface="Calibri"/>
              </a:rPr>
              <a:t>Processing document store data (like game data) while interacting in game (items/HP/XP, graphics, stage, </a:t>
            </a:r>
            <a:r>
              <a:rPr lang="en-US" dirty="0" err="1" smtClean="0">
                <a:sym typeface="Calibri"/>
              </a:rPr>
              <a:t>etc</a:t>
            </a:r>
            <a:r>
              <a:rPr lang="en-US" dirty="0" smtClean="0">
                <a:sym typeface="Calibri"/>
              </a:rPr>
              <a:t>)</a:t>
            </a:r>
            <a:endParaRPr lang="en-US" dirty="0">
              <a:sym typeface="Calibri"/>
            </a:endParaRPr>
          </a:p>
        </p:txBody>
      </p:sp>
    </p:spTree>
    <p:extLst>
      <p:ext uri="{BB962C8B-B14F-4D97-AF65-F5344CB8AC3E}">
        <p14:creationId xmlns:p14="http://schemas.microsoft.com/office/powerpoint/2010/main" val="1451833780"/>
      </p:ext>
    </p:extLst>
  </p:cSld>
  <p:clrMapOvr>
    <a:masterClrMapping/>
  </p:clrMapOvr>
  <p:transition xmlns:p14="http://schemas.microsoft.com/office/powerpoint/2010/mai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Shape 195"/>
          <p:cNvSpPr txBox="1">
            <a:spLocks noGrp="1"/>
          </p:cNvSpPr>
          <p:nvPr>
            <p:ph type="title"/>
          </p:nvPr>
        </p:nvSpPr>
        <p:spPr/>
        <p:txBody>
          <a:bodyPr/>
          <a:lstStyle/>
          <a:p>
            <a:pPr lvl="0"/>
            <a:r>
              <a:rPr lang="en-US" smtClean="0">
                <a:sym typeface="Calibri"/>
              </a:rPr>
              <a:t>Hadoop</a:t>
            </a:r>
            <a:endParaRPr lang="en-US">
              <a:sym typeface="Calibri"/>
            </a:endParaRPr>
          </a:p>
        </p:txBody>
      </p:sp>
      <p:sp>
        <p:nvSpPr>
          <p:cNvPr id="196" name="Shape 196"/>
          <p:cNvSpPr txBox="1">
            <a:spLocks noGrp="1"/>
          </p:cNvSpPr>
          <p:nvPr>
            <p:ph idx="1"/>
          </p:nvPr>
        </p:nvSpPr>
        <p:spPr/>
        <p:txBody>
          <a:bodyPr/>
          <a:lstStyle/>
          <a:p>
            <a:pPr lvl="0"/>
            <a:r>
              <a:rPr lang="en-US" dirty="0" smtClean="0">
                <a:sym typeface="Calibri"/>
              </a:rPr>
              <a:t>What is </a:t>
            </a:r>
            <a:r>
              <a:rPr lang="en-US" dirty="0" err="1" smtClean="0">
                <a:sym typeface="Calibri"/>
              </a:rPr>
              <a:t>Hadoop</a:t>
            </a:r>
            <a:r>
              <a:rPr lang="en-US" dirty="0" smtClean="0">
                <a:sym typeface="Calibri"/>
              </a:rPr>
              <a:t>?</a:t>
            </a:r>
          </a:p>
          <a:p>
            <a:pPr lvl="1"/>
            <a:r>
              <a:rPr lang="en-US" dirty="0" smtClean="0">
                <a:sym typeface="Calibri"/>
              </a:rPr>
              <a:t>A scalable, Fault tolerant, High performance distributed file system</a:t>
            </a:r>
          </a:p>
          <a:p>
            <a:pPr lvl="1"/>
            <a:r>
              <a:rPr lang="en-US" dirty="0" smtClean="0">
                <a:sym typeface="Calibri"/>
              </a:rPr>
              <a:t>Asynchronous replication</a:t>
            </a:r>
          </a:p>
          <a:p>
            <a:pPr lvl="1"/>
            <a:r>
              <a:rPr lang="en-US" dirty="0" smtClean="0">
                <a:sym typeface="Calibri"/>
              </a:rPr>
              <a:t>Write-once and read-many (WORM)</a:t>
            </a:r>
          </a:p>
          <a:p>
            <a:pPr lvl="1"/>
            <a:r>
              <a:rPr lang="en-US" dirty="0" err="1" smtClean="0">
                <a:sym typeface="Calibri"/>
              </a:rPr>
              <a:t>Hadoop</a:t>
            </a:r>
            <a:r>
              <a:rPr lang="en-US" dirty="0" smtClean="0">
                <a:sym typeface="Calibri"/>
              </a:rPr>
              <a:t> cluster with 3 </a:t>
            </a:r>
            <a:r>
              <a:rPr lang="en-US" dirty="0" err="1" smtClean="0">
                <a:sym typeface="Calibri"/>
              </a:rPr>
              <a:t>DataNodes</a:t>
            </a:r>
            <a:r>
              <a:rPr lang="en-US" dirty="0" smtClean="0">
                <a:sym typeface="Calibri"/>
              </a:rPr>
              <a:t> minimum</a:t>
            </a:r>
          </a:p>
          <a:p>
            <a:pPr lvl="1"/>
            <a:r>
              <a:rPr lang="en-US" dirty="0" smtClean="0">
                <a:sym typeface="Calibri"/>
              </a:rPr>
              <a:t>Data divided into 64MB or 128 MB blocks, each block replicated 3 times (default)</a:t>
            </a:r>
          </a:p>
          <a:p>
            <a:pPr lvl="1"/>
            <a:r>
              <a:rPr lang="en-US" dirty="0" err="1" smtClean="0">
                <a:sym typeface="Calibri"/>
              </a:rPr>
              <a:t>NameNode</a:t>
            </a:r>
            <a:r>
              <a:rPr lang="en-US" dirty="0" smtClean="0">
                <a:sym typeface="Calibri"/>
              </a:rPr>
              <a:t> holds </a:t>
            </a:r>
            <a:r>
              <a:rPr lang="en-US" dirty="0" err="1" smtClean="0">
                <a:sym typeface="Calibri"/>
              </a:rPr>
              <a:t>filesystem</a:t>
            </a:r>
            <a:r>
              <a:rPr lang="en-US" dirty="0" smtClean="0">
                <a:sym typeface="Calibri"/>
              </a:rPr>
              <a:t> metadata</a:t>
            </a:r>
          </a:p>
          <a:p>
            <a:pPr lvl="1"/>
            <a:r>
              <a:rPr lang="en-US" dirty="0" smtClean="0">
                <a:sym typeface="Calibri"/>
              </a:rPr>
              <a:t>Files are broken up and spread over the </a:t>
            </a:r>
            <a:r>
              <a:rPr lang="en-US" dirty="0" err="1" smtClean="0">
                <a:sym typeface="Calibri"/>
              </a:rPr>
              <a:t>DataNodes</a:t>
            </a:r>
            <a:endParaRPr lang="en-US" dirty="0" smtClean="0">
              <a:sym typeface="Calibri"/>
            </a:endParaRPr>
          </a:p>
          <a:p>
            <a:endParaRPr lang="en-US" dirty="0">
              <a:sym typeface="Calibri"/>
            </a:endParaRPr>
          </a:p>
        </p:txBody>
      </p:sp>
    </p:spTree>
    <p:extLst>
      <p:ext uri="{BB962C8B-B14F-4D97-AF65-F5344CB8AC3E}">
        <p14:creationId xmlns:p14="http://schemas.microsoft.com/office/powerpoint/2010/main" val="3674430639"/>
      </p:ext>
    </p:extLst>
  </p:cSld>
  <p:clrMapOvr>
    <a:masterClrMapping/>
  </p:clrMapOvr>
  <p:transition xmlns:p14="http://schemas.microsoft.com/office/powerpoint/2010/mai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txBox="1">
            <a:spLocks noGrp="1"/>
          </p:cNvSpPr>
          <p:nvPr>
            <p:ph type="title"/>
          </p:nvPr>
        </p:nvSpPr>
        <p:spPr/>
        <p:txBody>
          <a:bodyPr/>
          <a:lstStyle/>
          <a:p>
            <a:pPr lvl="0"/>
            <a:r>
              <a:rPr lang="en-US" smtClean="0">
                <a:sym typeface="Calibri"/>
              </a:rPr>
              <a:t>Benefits of Hadoop</a:t>
            </a:r>
            <a:endParaRPr lang="en-US">
              <a:sym typeface="Calibri"/>
            </a:endParaRPr>
          </a:p>
        </p:txBody>
      </p:sp>
      <p:sp>
        <p:nvSpPr>
          <p:cNvPr id="218" name="Shape 218"/>
          <p:cNvSpPr txBox="1">
            <a:spLocks noGrp="1"/>
          </p:cNvSpPr>
          <p:nvPr>
            <p:ph idx="1"/>
          </p:nvPr>
        </p:nvSpPr>
        <p:spPr/>
        <p:txBody>
          <a:bodyPr/>
          <a:lstStyle/>
          <a:p>
            <a:pPr lvl="0"/>
            <a:r>
              <a:rPr lang="en-US" smtClean="0">
                <a:sym typeface="Calibri"/>
              </a:rPr>
              <a:t>Runs on cheap commodity hardware </a:t>
            </a:r>
          </a:p>
          <a:p>
            <a:pPr lvl="0"/>
            <a:r>
              <a:rPr lang="en-US" smtClean="0">
                <a:sym typeface="Calibri"/>
              </a:rPr>
              <a:t>Automatically handles data replication and node failure </a:t>
            </a:r>
          </a:p>
          <a:p>
            <a:pPr lvl="0"/>
            <a:r>
              <a:rPr lang="en-US" smtClean="0">
                <a:sym typeface="Calibri"/>
              </a:rPr>
              <a:t>It does the hard work – you can focus on processing data </a:t>
            </a:r>
          </a:p>
          <a:p>
            <a:pPr lvl="0"/>
            <a:r>
              <a:rPr lang="en-US" smtClean="0">
                <a:sym typeface="Calibri"/>
              </a:rPr>
              <a:t>Cost Saving and efficient and reliable data processing</a:t>
            </a:r>
            <a:endParaRPr lang="en-US">
              <a:sym typeface="Calibri"/>
            </a:endParaRP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 is ‘Big’ ‘Data’?</a:t>
            </a:r>
            <a:endParaRPr lang="en-US" dirty="0"/>
          </a:p>
        </p:txBody>
      </p:sp>
      <p:sp>
        <p:nvSpPr>
          <p:cNvPr id="3" name="Text Placeholder 2"/>
          <p:cNvSpPr>
            <a:spLocks noGrp="1"/>
          </p:cNvSpPr>
          <p:nvPr>
            <p:ph idx="1"/>
          </p:nvPr>
        </p:nvSpPr>
        <p:spPr/>
        <p:txBody>
          <a:bodyPr/>
          <a:lstStyle/>
          <a:p>
            <a:r>
              <a:rPr lang="en-US" smtClean="0"/>
              <a:t>Is it;</a:t>
            </a:r>
          </a:p>
          <a:p>
            <a:pPr lvl="1"/>
            <a:r>
              <a:rPr lang="en-US" smtClean="0"/>
              <a:t>Too big to be stored on a single server?</a:t>
            </a:r>
          </a:p>
          <a:p>
            <a:pPr lvl="1"/>
            <a:r>
              <a:rPr lang="en-US" smtClean="0"/>
              <a:t>Too unstructured to fit into a Row/column DB?</a:t>
            </a:r>
          </a:p>
          <a:p>
            <a:pPr lvl="1"/>
            <a:r>
              <a:rPr lang="en-US" smtClean="0"/>
              <a:t>Too voluminous or dynamic to fit into a static data warehouse?</a:t>
            </a:r>
          </a:p>
          <a:p>
            <a:endParaRPr lang="en-US" dirty="0" smtClean="0"/>
          </a:p>
        </p:txBody>
      </p:sp>
    </p:spTree>
    <p:extLst>
      <p:ext uri="{BB962C8B-B14F-4D97-AF65-F5344CB8AC3E}">
        <p14:creationId xmlns:p14="http://schemas.microsoft.com/office/powerpoint/2010/main" val="17238101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Shape 202"/>
          <p:cNvSpPr txBox="1">
            <a:spLocks noGrp="1"/>
          </p:cNvSpPr>
          <p:nvPr>
            <p:ph type="title"/>
          </p:nvPr>
        </p:nvSpPr>
        <p:spPr/>
        <p:txBody>
          <a:bodyPr/>
          <a:lstStyle/>
          <a:p>
            <a:pPr lvl="0"/>
            <a:r>
              <a:rPr lang="en-US" smtClean="0">
                <a:sym typeface="Calibri"/>
              </a:rPr>
              <a:t>Where and When Hadoop?</a:t>
            </a:r>
            <a:endParaRPr lang="en-US">
              <a:sym typeface="Calibri"/>
            </a:endParaRPr>
          </a:p>
        </p:txBody>
      </p:sp>
      <p:sp>
        <p:nvSpPr>
          <p:cNvPr id="205" name="Shape 205"/>
          <p:cNvSpPr txBox="1">
            <a:spLocks noGrp="1"/>
          </p:cNvSpPr>
          <p:nvPr>
            <p:ph sz="half" idx="2"/>
          </p:nvPr>
        </p:nvSpPr>
        <p:spPr>
          <a:xfrm>
            <a:off x="549274" y="1806090"/>
            <a:ext cx="3840480" cy="4499068"/>
          </a:xfrm>
        </p:spPr>
        <p:txBody>
          <a:bodyPr/>
          <a:lstStyle/>
          <a:p>
            <a:pPr lvl="0"/>
            <a:r>
              <a:rPr lang="en-US" dirty="0" smtClean="0">
                <a:sym typeface="Calibri"/>
              </a:rPr>
              <a:t>Where?</a:t>
            </a:r>
          </a:p>
          <a:p>
            <a:pPr lvl="1"/>
            <a:r>
              <a:rPr lang="en-US" dirty="0" smtClean="0">
                <a:sym typeface="Calibri"/>
              </a:rPr>
              <a:t>Batch </a:t>
            </a:r>
            <a:r>
              <a:rPr lang="en-US" dirty="0">
                <a:sym typeface="Calibri"/>
              </a:rPr>
              <a:t>data processing, not real-time / user facing (e.g. Document Analysis and Indexing, Web Graphs and Crawling) </a:t>
            </a:r>
          </a:p>
          <a:p>
            <a:pPr lvl="1"/>
            <a:r>
              <a:rPr lang="en-US" dirty="0">
                <a:sym typeface="Calibri"/>
              </a:rPr>
              <a:t>Highly parallel data intensive distributed applications </a:t>
            </a:r>
          </a:p>
          <a:p>
            <a:pPr lvl="1"/>
            <a:r>
              <a:rPr lang="en-US" dirty="0">
                <a:sym typeface="Calibri"/>
              </a:rPr>
              <a:t>Very large production </a:t>
            </a:r>
            <a:r>
              <a:rPr lang="en-US" dirty="0" smtClean="0">
                <a:sym typeface="Calibri"/>
              </a:rPr>
              <a:t>deployments</a:t>
            </a:r>
            <a:endParaRPr lang="en-US" dirty="0">
              <a:sym typeface="Calibri"/>
            </a:endParaRPr>
          </a:p>
        </p:txBody>
      </p:sp>
      <p:sp>
        <p:nvSpPr>
          <p:cNvPr id="206" name="Shape 206"/>
          <p:cNvSpPr txBox="1">
            <a:spLocks noGrp="1"/>
          </p:cNvSpPr>
          <p:nvPr>
            <p:ph sz="quarter" idx="4"/>
          </p:nvPr>
        </p:nvSpPr>
        <p:spPr>
          <a:xfrm>
            <a:off x="4751070" y="1806090"/>
            <a:ext cx="3840480" cy="4499068"/>
          </a:xfrm>
        </p:spPr>
        <p:txBody>
          <a:bodyPr/>
          <a:lstStyle/>
          <a:p>
            <a:pPr lvl="0"/>
            <a:r>
              <a:rPr lang="en-US" dirty="0" smtClean="0">
                <a:sym typeface="Calibri"/>
              </a:rPr>
              <a:t>When?</a:t>
            </a:r>
          </a:p>
          <a:p>
            <a:pPr lvl="1"/>
            <a:r>
              <a:rPr lang="en-US" dirty="0" smtClean="0">
                <a:sym typeface="Calibri"/>
              </a:rPr>
              <a:t>Process lots of unstructured data </a:t>
            </a:r>
          </a:p>
          <a:p>
            <a:pPr lvl="1"/>
            <a:r>
              <a:rPr lang="en-US" dirty="0" smtClean="0">
                <a:sym typeface="Calibri"/>
              </a:rPr>
              <a:t>When your processing can easily be made parallel </a:t>
            </a:r>
          </a:p>
          <a:p>
            <a:pPr lvl="1"/>
            <a:r>
              <a:rPr lang="en-US" dirty="0" smtClean="0">
                <a:sym typeface="Calibri"/>
              </a:rPr>
              <a:t> Running batch jobs is acceptable </a:t>
            </a:r>
          </a:p>
          <a:p>
            <a:pPr lvl="1"/>
            <a:r>
              <a:rPr lang="en-US" dirty="0" smtClean="0">
                <a:sym typeface="Calibri"/>
              </a:rPr>
              <a:t>When you have access to lots of cheap hardware</a:t>
            </a:r>
            <a:endParaRPr lang="en-US" dirty="0">
              <a:sym typeface="Calibri"/>
            </a:endParaRPr>
          </a:p>
        </p:txBody>
      </p:sp>
    </p:spTree>
  </p:cSld>
  <p:clrMapOvr>
    <a:masterClrMapping/>
  </p:clrMapOvr>
  <p:transition xmlns:p14="http://schemas.microsoft.com/office/powerpoint/2010/mai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a:spLocks noGrp="1"/>
          </p:cNvSpPr>
          <p:nvPr>
            <p:ph type="title"/>
          </p:nvPr>
        </p:nvSpPr>
        <p:spPr/>
        <p:txBody>
          <a:bodyPr/>
          <a:lstStyle/>
          <a:p>
            <a:pPr lvl="0"/>
            <a:r>
              <a:rPr lang="en-US" smtClean="0">
                <a:sym typeface="Calibri"/>
              </a:rPr>
              <a:t>What is Hadoop used for?</a:t>
            </a:r>
            <a:endParaRPr lang="en-US">
              <a:sym typeface="Calibri"/>
            </a:endParaRPr>
          </a:p>
        </p:txBody>
      </p:sp>
      <p:sp>
        <p:nvSpPr>
          <p:cNvPr id="212" name="Shape 212"/>
          <p:cNvSpPr txBox="1">
            <a:spLocks noGrp="1"/>
          </p:cNvSpPr>
          <p:nvPr>
            <p:ph idx="1"/>
          </p:nvPr>
        </p:nvSpPr>
        <p:spPr/>
        <p:txBody>
          <a:bodyPr/>
          <a:lstStyle/>
          <a:p>
            <a:pPr lvl="0"/>
            <a:r>
              <a:rPr lang="en-US" smtClean="0">
                <a:sym typeface="Calibri"/>
              </a:rPr>
              <a:t>Searching</a:t>
            </a:r>
          </a:p>
          <a:p>
            <a:pPr lvl="0"/>
            <a:r>
              <a:rPr lang="en-US" smtClean="0">
                <a:sym typeface="Calibri"/>
              </a:rPr>
              <a:t>Log Processing</a:t>
            </a:r>
          </a:p>
          <a:p>
            <a:pPr lvl="0"/>
            <a:r>
              <a:rPr lang="en-US" smtClean="0">
                <a:sym typeface="Calibri"/>
              </a:rPr>
              <a:t>Recommendation systems</a:t>
            </a:r>
          </a:p>
          <a:p>
            <a:pPr lvl="0"/>
            <a:r>
              <a:rPr lang="en-US" smtClean="0">
                <a:sym typeface="Calibri"/>
              </a:rPr>
              <a:t>Analytics</a:t>
            </a:r>
          </a:p>
          <a:p>
            <a:pPr lvl="0"/>
            <a:r>
              <a:rPr lang="en-US" smtClean="0">
                <a:sym typeface="Calibri"/>
              </a:rPr>
              <a:t>Video and Image analysis</a:t>
            </a:r>
          </a:p>
          <a:p>
            <a:pPr lvl="0"/>
            <a:r>
              <a:rPr lang="en-US" smtClean="0">
                <a:sym typeface="Calibri"/>
              </a:rPr>
              <a:t>Data Retention</a:t>
            </a:r>
          </a:p>
          <a:p>
            <a:endParaRPr lang="en-US">
              <a:sym typeface="Calibri"/>
            </a:endParaRPr>
          </a:p>
        </p:txBody>
      </p:sp>
      <p:sp>
        <p:nvSpPr>
          <p:cNvPr id="6" name="Shape 196"/>
          <p:cNvSpPr txBox="1">
            <a:spLocks/>
          </p:cNvSpPr>
          <p:nvPr/>
        </p:nvSpPr>
        <p:spPr>
          <a:xfrm>
            <a:off x="4776535" y="1605842"/>
            <a:ext cx="4020987" cy="4343400"/>
          </a:xfrm>
          <a:prstGeom prst="rect">
            <a:avLst/>
          </a:prstGeom>
        </p:spPr>
        <p:txBody>
          <a:bodyPr vert="horz" lIns="91440" tIns="45720" rIns="91440" bIns="45720" rtlCol="0">
            <a:normAutofit/>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r>
              <a:rPr lang="en-US" dirty="0" err="1" smtClean="0">
                <a:sym typeface="Calibri"/>
              </a:rPr>
              <a:t>Hadoop</a:t>
            </a:r>
            <a:endParaRPr lang="en-US" dirty="0" smtClean="0">
              <a:sym typeface="Calibri"/>
            </a:endParaRPr>
          </a:p>
          <a:p>
            <a:pPr lvl="1"/>
            <a:r>
              <a:rPr lang="en-US" dirty="0" smtClean="0">
                <a:sym typeface="Calibri"/>
              </a:rPr>
              <a:t>Massively scalable data</a:t>
            </a:r>
          </a:p>
          <a:p>
            <a:pPr lvl="1"/>
            <a:r>
              <a:rPr lang="en-US" dirty="0" smtClean="0">
                <a:sym typeface="Calibri"/>
              </a:rPr>
              <a:t>100PB of data</a:t>
            </a:r>
          </a:p>
          <a:p>
            <a:pPr lvl="1"/>
            <a:r>
              <a:rPr lang="en-US" dirty="0" err="1" smtClean="0">
                <a:sym typeface="Calibri"/>
              </a:rPr>
              <a:t>Injest</a:t>
            </a:r>
            <a:r>
              <a:rPr lang="en-US" dirty="0" smtClean="0">
                <a:sym typeface="Calibri"/>
              </a:rPr>
              <a:t> at scale</a:t>
            </a:r>
          </a:p>
          <a:p>
            <a:pPr lvl="1"/>
            <a:r>
              <a:rPr lang="en-US" dirty="0" smtClean="0">
                <a:sym typeface="Calibri"/>
              </a:rPr>
              <a:t>Sensor data</a:t>
            </a:r>
          </a:p>
          <a:p>
            <a:pPr lvl="1"/>
            <a:r>
              <a:rPr lang="en-US" dirty="0" smtClean="0">
                <a:sym typeface="Calibri"/>
              </a:rPr>
              <a:t>Clickstream</a:t>
            </a:r>
          </a:p>
          <a:p>
            <a:pPr lvl="1"/>
            <a:r>
              <a:rPr lang="en-US" dirty="0" smtClean="0">
                <a:sym typeface="Calibri"/>
              </a:rPr>
              <a:t>Online gaming data (user activity, time online, activities performed, </a:t>
            </a:r>
            <a:r>
              <a:rPr lang="en-US" dirty="0" err="1" smtClean="0">
                <a:sym typeface="Calibri"/>
              </a:rPr>
              <a:t>etc</a:t>
            </a:r>
            <a:r>
              <a:rPr lang="en-US" dirty="0" smtClean="0">
                <a:sym typeface="Calibri"/>
              </a:rPr>
              <a:t>)</a:t>
            </a:r>
          </a:p>
          <a:p>
            <a:pPr lvl="1"/>
            <a:r>
              <a:rPr lang="en-US" dirty="0" smtClean="0">
                <a:sym typeface="Calibri"/>
              </a:rPr>
              <a:t>Later analytics</a:t>
            </a:r>
            <a:endParaRPr lang="en-US" dirty="0">
              <a:sym typeface="Calibri"/>
            </a:endParaRPr>
          </a:p>
        </p:txBody>
      </p:sp>
    </p:spTree>
  </p:cSld>
  <p:clrMapOvr>
    <a:masterClrMapping/>
  </p:clrMapOvr>
  <p:transition xmlns:p14="http://schemas.microsoft.com/office/powerpoint/2010/mai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Shape 223"/>
          <p:cNvSpPr txBox="1">
            <a:spLocks noGrp="1"/>
          </p:cNvSpPr>
          <p:nvPr>
            <p:ph type="title"/>
          </p:nvPr>
        </p:nvSpPr>
        <p:spPr/>
        <p:txBody>
          <a:bodyPr/>
          <a:lstStyle/>
          <a:p>
            <a:pPr lvl="0"/>
            <a:r>
              <a:rPr lang="en-US" smtClean="0">
                <a:sym typeface="Calibri"/>
              </a:rPr>
              <a:t>How Hadoop works?</a:t>
            </a:r>
            <a:endParaRPr lang="en-US">
              <a:sym typeface="Calibri"/>
            </a:endParaRPr>
          </a:p>
        </p:txBody>
      </p:sp>
      <p:sp>
        <p:nvSpPr>
          <p:cNvPr id="224" name="Shape 224"/>
          <p:cNvSpPr txBox="1">
            <a:spLocks noGrp="1"/>
          </p:cNvSpPr>
          <p:nvPr>
            <p:ph idx="1"/>
          </p:nvPr>
        </p:nvSpPr>
        <p:spPr/>
        <p:txBody>
          <a:bodyPr>
            <a:normAutofit fontScale="92500" lnSpcReduction="20000"/>
          </a:bodyPr>
          <a:lstStyle/>
          <a:p>
            <a:pPr lvl="0"/>
            <a:r>
              <a:rPr lang="en-US" dirty="0" err="1" smtClean="0">
                <a:sym typeface="Calibri"/>
              </a:rPr>
              <a:t>Hadoop</a:t>
            </a:r>
            <a:r>
              <a:rPr lang="en-US" dirty="0" smtClean="0">
                <a:sym typeface="Calibri"/>
              </a:rPr>
              <a:t> implements a computational paradigm named Map/Reduce, where the application is divided into many small fragments of work, each of which may be executed or re-executed on any node in the cluster. </a:t>
            </a:r>
          </a:p>
          <a:p>
            <a:endParaRPr lang="en-US" dirty="0" smtClean="0">
              <a:sym typeface="Calibri"/>
            </a:endParaRPr>
          </a:p>
          <a:p>
            <a:pPr lvl="0"/>
            <a:r>
              <a:rPr lang="en-US" dirty="0" smtClean="0">
                <a:sym typeface="Calibri"/>
              </a:rPr>
              <a:t>In addition, it provides a distributed file system (HDFS) that stores data on the compute nodes, providing very high aggregate bandwidth across the cluster.  </a:t>
            </a:r>
          </a:p>
          <a:p>
            <a:endParaRPr lang="en-US" dirty="0" smtClean="0">
              <a:sym typeface="Calibri"/>
            </a:endParaRPr>
          </a:p>
          <a:p>
            <a:pPr lvl="0"/>
            <a:r>
              <a:rPr lang="en-US" dirty="0" smtClean="0">
                <a:sym typeface="Calibri"/>
              </a:rPr>
              <a:t>Both Map/Reduce and the distributed file system are designed so that node failures are automatically handled by the framework</a:t>
            </a:r>
            <a:endParaRPr lang="en-US" dirty="0">
              <a:sym typeface="Calibri"/>
            </a:endParaRPr>
          </a:p>
        </p:txBody>
      </p:sp>
    </p:spTree>
  </p:cSld>
  <p:clrMapOvr>
    <a:masterClrMapping/>
  </p:clrMapOvr>
  <p:transition xmlns:p14="http://schemas.microsoft.com/office/powerpoint/2010/main" spd="slow">
    <p:cu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31" name="Shape 231"/>
          <p:cNvSpPr txBox="1">
            <a:spLocks noGrp="1"/>
          </p:cNvSpPr>
          <p:nvPr>
            <p:ph type="title"/>
          </p:nvPr>
        </p:nvSpPr>
        <p:spPr/>
        <p:txBody>
          <a:bodyPr/>
          <a:lstStyle/>
          <a:p>
            <a:pPr lvl="0"/>
            <a:r>
              <a:rPr lang="en-US" smtClean="0">
                <a:sym typeface="Calibri"/>
              </a:rPr>
              <a:t>Hadoop Architecture</a:t>
            </a:r>
            <a:endParaRPr lang="en-US">
              <a:sym typeface="Calibri"/>
            </a:endParaRPr>
          </a:p>
        </p:txBody>
      </p:sp>
      <p:sp>
        <p:nvSpPr>
          <p:cNvPr id="229" name="Shape 229"/>
          <p:cNvSpPr txBox="1">
            <a:spLocks noGrp="1"/>
          </p:cNvSpPr>
          <p:nvPr>
            <p:ph idx="1"/>
          </p:nvPr>
        </p:nvSpPr>
        <p:spPr>
          <a:xfrm>
            <a:off x="549276" y="1600201"/>
            <a:ext cx="3689350" cy="4343400"/>
          </a:xfrm>
        </p:spPr>
        <p:txBody>
          <a:bodyPr>
            <a:normAutofit fontScale="92500" lnSpcReduction="10000"/>
          </a:bodyPr>
          <a:lstStyle/>
          <a:p>
            <a:pPr lvl="0"/>
            <a:r>
              <a:rPr lang="en-US" dirty="0" smtClean="0">
                <a:sym typeface="Calibri"/>
              </a:rPr>
              <a:t>Distributed File System and </a:t>
            </a:r>
            <a:r>
              <a:rPr lang="en-US" dirty="0" err="1" smtClean="0">
                <a:sym typeface="Calibri"/>
              </a:rPr>
              <a:t>MapReduce</a:t>
            </a:r>
            <a:endParaRPr lang="en-US" dirty="0" smtClean="0">
              <a:sym typeface="Calibri"/>
            </a:endParaRPr>
          </a:p>
          <a:p>
            <a:pPr lvl="0"/>
            <a:r>
              <a:rPr lang="en-US" dirty="0" smtClean="0">
                <a:sym typeface="Calibri"/>
              </a:rPr>
              <a:t>HDFS</a:t>
            </a:r>
          </a:p>
          <a:p>
            <a:pPr lvl="1"/>
            <a:r>
              <a:rPr lang="en-US" dirty="0" smtClean="0">
                <a:sym typeface="Calibri"/>
              </a:rPr>
              <a:t>Runs on top of existing file system in a node</a:t>
            </a:r>
          </a:p>
          <a:p>
            <a:pPr lvl="1"/>
            <a:r>
              <a:rPr lang="en-US" dirty="0" smtClean="0">
                <a:sym typeface="Calibri"/>
              </a:rPr>
              <a:t>Designed to handle large files with streaming data access patterns</a:t>
            </a:r>
          </a:p>
          <a:p>
            <a:pPr lvl="1"/>
            <a:r>
              <a:rPr lang="en-US" dirty="0" smtClean="0">
                <a:sym typeface="Calibri"/>
              </a:rPr>
              <a:t>Designed for streaming (sequential data access rather than random access)</a:t>
            </a:r>
          </a:p>
          <a:p>
            <a:endParaRPr lang="en-US" dirty="0">
              <a:sym typeface="Calibri"/>
            </a:endParaRPr>
          </a:p>
        </p:txBody>
      </p:sp>
      <p:pic>
        <p:nvPicPr>
          <p:cNvPr id="230" name="Shape 230"/>
          <p:cNvPicPr preferRelativeResize="0"/>
          <p:nvPr/>
        </p:nvPicPr>
        <p:blipFill>
          <a:blip r:embed="rId3"/>
          <a:stretch>
            <a:fillRect/>
          </a:stretch>
        </p:blipFill>
        <p:spPr>
          <a:xfrm>
            <a:off x="4238625" y="1447072"/>
            <a:ext cx="4905375" cy="2943225"/>
          </a:xfrm>
          <a:prstGeom prst="rect">
            <a:avLst/>
          </a:prstGeom>
        </p:spPr>
      </p:pic>
    </p:spTree>
  </p:cSld>
  <p:clrMapOvr>
    <a:masterClrMapping/>
  </p:clrMapOvr>
  <p:transition xmlns:p14="http://schemas.microsoft.com/office/powerpoint/2010/main" spd="slow">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Shape 237"/>
          <p:cNvSpPr txBox="1">
            <a:spLocks noGrp="1"/>
          </p:cNvSpPr>
          <p:nvPr>
            <p:ph type="title"/>
          </p:nvPr>
        </p:nvSpPr>
        <p:spPr/>
        <p:txBody>
          <a:bodyPr/>
          <a:lstStyle/>
          <a:p>
            <a:pPr lvl="0"/>
            <a:r>
              <a:rPr lang="en-US" smtClean="0">
                <a:sym typeface="Calibri"/>
              </a:rPr>
              <a:t>HDFS</a:t>
            </a:r>
            <a:endParaRPr lang="en-US">
              <a:sym typeface="Calibri"/>
            </a:endParaRPr>
          </a:p>
        </p:txBody>
      </p:sp>
      <p:sp>
        <p:nvSpPr>
          <p:cNvPr id="238" name="Shape 238"/>
          <p:cNvSpPr txBox="1">
            <a:spLocks noGrp="1"/>
          </p:cNvSpPr>
          <p:nvPr>
            <p:ph idx="1"/>
          </p:nvPr>
        </p:nvSpPr>
        <p:spPr/>
        <p:txBody>
          <a:bodyPr/>
          <a:lstStyle/>
          <a:p>
            <a:pPr lvl="0"/>
            <a:r>
              <a:rPr lang="en-US" smtClean="0">
                <a:sym typeface="Calibri"/>
              </a:rPr>
              <a:t>Known as Hadoop Distributed File System </a:t>
            </a:r>
          </a:p>
          <a:p>
            <a:pPr lvl="0"/>
            <a:r>
              <a:rPr lang="en-US" smtClean="0">
                <a:sym typeface="Calibri"/>
              </a:rPr>
              <a:t>Primary storage system for Hadoop Apps </a:t>
            </a:r>
          </a:p>
          <a:p>
            <a:pPr lvl="0"/>
            <a:r>
              <a:rPr lang="en-US" smtClean="0">
                <a:sym typeface="Calibri"/>
              </a:rPr>
              <a:t>Multiple replicas of data blocks distributed on compute nodes for reliability</a:t>
            </a:r>
          </a:p>
          <a:p>
            <a:pPr lvl="0"/>
            <a:r>
              <a:rPr lang="en-US" smtClean="0">
                <a:sym typeface="Calibri"/>
              </a:rPr>
              <a:t>Files are stored on multiple boxes for durability and high availability </a:t>
            </a:r>
            <a:endParaRPr lang="en-US" dirty="0">
              <a:sym typeface="Calibri"/>
            </a:endParaRPr>
          </a:p>
        </p:txBody>
      </p:sp>
    </p:spTree>
  </p:cSld>
  <p:clrMapOvr>
    <a:masterClrMapping/>
  </p:clrMapOvr>
  <p:transition xmlns:p14="http://schemas.microsoft.com/office/powerpoint/2010/main" spd="slow">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Shape 244"/>
          <p:cNvSpPr txBox="1">
            <a:spLocks noGrp="1"/>
          </p:cNvSpPr>
          <p:nvPr>
            <p:ph type="title"/>
          </p:nvPr>
        </p:nvSpPr>
        <p:spPr/>
        <p:txBody>
          <a:bodyPr/>
          <a:lstStyle/>
          <a:p>
            <a:pPr lvl="0"/>
            <a:r>
              <a:rPr lang="en-US" smtClean="0">
                <a:sym typeface="Calibri"/>
              </a:rPr>
              <a:t>HDFS</a:t>
            </a:r>
            <a:endParaRPr lang="en-US">
              <a:sym typeface="Calibri"/>
            </a:endParaRPr>
          </a:p>
        </p:txBody>
      </p:sp>
      <p:sp>
        <p:nvSpPr>
          <p:cNvPr id="245" name="Shape 245"/>
          <p:cNvSpPr txBox="1">
            <a:spLocks noGrp="1"/>
          </p:cNvSpPr>
          <p:nvPr>
            <p:ph idx="1"/>
          </p:nvPr>
        </p:nvSpPr>
        <p:spPr/>
        <p:txBody>
          <a:bodyPr/>
          <a:lstStyle/>
          <a:p>
            <a:pPr lvl="0"/>
            <a:r>
              <a:rPr lang="en-US" smtClean="0">
                <a:sym typeface="Calibri"/>
              </a:rPr>
              <a:t>Optimized for long sequential reads </a:t>
            </a:r>
          </a:p>
          <a:p>
            <a:pPr lvl="0"/>
            <a:r>
              <a:rPr lang="en-US" smtClean="0">
                <a:sym typeface="Calibri"/>
              </a:rPr>
              <a:t>Data written once , read multiple times, no append possible </a:t>
            </a:r>
          </a:p>
          <a:p>
            <a:pPr lvl="0"/>
            <a:r>
              <a:rPr lang="en-US" smtClean="0">
                <a:sym typeface="Calibri"/>
              </a:rPr>
              <a:t>Large file, sequential reads so no local caching of data. </a:t>
            </a:r>
          </a:p>
          <a:p>
            <a:pPr lvl="0"/>
            <a:r>
              <a:rPr lang="en-US" smtClean="0">
                <a:sym typeface="Calibri"/>
              </a:rPr>
              <a:t>Data replication HDFS</a:t>
            </a:r>
            <a:endParaRPr lang="en-US">
              <a:sym typeface="Calibri"/>
            </a:endParaRPr>
          </a:p>
        </p:txBody>
      </p:sp>
    </p:spTree>
  </p:cSld>
  <p:clrMapOvr>
    <a:masterClrMapping/>
  </p:clrMapOvr>
  <p:transition xmlns:p14="http://schemas.microsoft.com/office/powerpoint/2010/main" spd="slow">
    <p:cu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Shape 250"/>
          <p:cNvSpPr txBox="1">
            <a:spLocks noGrp="1"/>
          </p:cNvSpPr>
          <p:nvPr>
            <p:ph type="title"/>
          </p:nvPr>
        </p:nvSpPr>
        <p:spPr/>
        <p:txBody>
          <a:bodyPr/>
          <a:lstStyle/>
          <a:p>
            <a:pPr lvl="0"/>
            <a:r>
              <a:rPr lang="en-US" smtClean="0">
                <a:sym typeface="Calibri"/>
              </a:rPr>
              <a:t>HDFS Architecture</a:t>
            </a:r>
            <a:endParaRPr lang="en-US">
              <a:sym typeface="Calibri"/>
            </a:endParaRPr>
          </a:p>
        </p:txBody>
      </p:sp>
      <p:pic>
        <p:nvPicPr>
          <p:cNvPr id="251" name="Shape 251"/>
          <p:cNvPicPr preferRelativeResize="0"/>
          <p:nvPr/>
        </p:nvPicPr>
        <p:blipFill>
          <a:blip r:embed="rId3"/>
          <a:stretch>
            <a:fillRect/>
          </a:stretch>
        </p:blipFill>
        <p:spPr>
          <a:xfrm>
            <a:off x="1272151" y="1616075"/>
            <a:ext cx="6599694" cy="4560887"/>
          </a:xfrm>
          <a:prstGeom prst="rect">
            <a:avLst/>
          </a:prstGeom>
        </p:spPr>
      </p:pic>
    </p:spTree>
  </p:cSld>
  <p:clrMapOvr>
    <a:masterClrMapping/>
  </p:clrMapOvr>
  <p:transition xmlns:p14="http://schemas.microsoft.com/office/powerpoint/2010/main" spd="slow">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Shape 258"/>
          <p:cNvSpPr txBox="1">
            <a:spLocks noGrp="1"/>
          </p:cNvSpPr>
          <p:nvPr>
            <p:ph type="title"/>
          </p:nvPr>
        </p:nvSpPr>
        <p:spPr/>
        <p:txBody>
          <a:bodyPr/>
          <a:lstStyle/>
          <a:p>
            <a:pPr lvl="0"/>
            <a:r>
              <a:rPr lang="en-US" smtClean="0">
                <a:sym typeface="Calibri"/>
              </a:rPr>
              <a:t>HDFS Architecture</a:t>
            </a:r>
            <a:endParaRPr lang="en-US">
              <a:sym typeface="Calibri"/>
            </a:endParaRPr>
          </a:p>
        </p:txBody>
      </p:sp>
      <p:sp>
        <p:nvSpPr>
          <p:cNvPr id="259" name="Shape 259"/>
          <p:cNvSpPr txBox="1">
            <a:spLocks noGrp="1"/>
          </p:cNvSpPr>
          <p:nvPr>
            <p:ph idx="1"/>
          </p:nvPr>
        </p:nvSpPr>
        <p:spPr/>
        <p:txBody>
          <a:bodyPr/>
          <a:lstStyle/>
          <a:p>
            <a:pPr lvl="0"/>
            <a:r>
              <a:rPr lang="en-US" dirty="0" smtClean="0">
                <a:sym typeface="Calibri"/>
              </a:rPr>
              <a:t>Block Structure files system </a:t>
            </a:r>
          </a:p>
          <a:p>
            <a:pPr lvl="0"/>
            <a:r>
              <a:rPr lang="en-US" dirty="0" smtClean="0">
                <a:sym typeface="Calibri"/>
              </a:rPr>
              <a:t>File is divided to bocks and stored </a:t>
            </a:r>
          </a:p>
          <a:p>
            <a:pPr lvl="0"/>
            <a:r>
              <a:rPr lang="en-US" dirty="0" smtClean="0">
                <a:sym typeface="Calibri"/>
              </a:rPr>
              <a:t>Each individual machine in cluster is Data Node </a:t>
            </a:r>
          </a:p>
          <a:p>
            <a:pPr lvl="0"/>
            <a:r>
              <a:rPr lang="en-US" dirty="0" smtClean="0">
                <a:sym typeface="Calibri"/>
              </a:rPr>
              <a:t>Default block size is 64 MB </a:t>
            </a:r>
          </a:p>
          <a:p>
            <a:pPr lvl="0"/>
            <a:r>
              <a:rPr lang="en-US" dirty="0" smtClean="0">
                <a:sym typeface="Calibri"/>
              </a:rPr>
              <a:t>Information of blocks is stored in metadata </a:t>
            </a:r>
          </a:p>
          <a:p>
            <a:pPr lvl="0"/>
            <a:r>
              <a:rPr lang="en-US" dirty="0" smtClean="0">
                <a:sym typeface="Calibri"/>
              </a:rPr>
              <a:t>All this meta data is stored on machine which is Name Node</a:t>
            </a:r>
            <a:endParaRPr lang="en-US" dirty="0">
              <a:sym typeface="Calibri"/>
            </a:endParaRPr>
          </a:p>
        </p:txBody>
      </p:sp>
    </p:spTree>
  </p:cSld>
  <p:clrMapOvr>
    <a:masterClrMapping/>
  </p:clrMapOvr>
  <p:transition xmlns:p14="http://schemas.microsoft.com/office/powerpoint/2010/main" spd="slow">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949284"/>
          </a:xfrm>
        </p:spPr>
        <p:txBody>
          <a:bodyPr/>
          <a:lstStyle/>
          <a:p>
            <a:r>
              <a:rPr lang="en-US" dirty="0" smtClean="0"/>
              <a:t>Map Reduce</a:t>
            </a:r>
            <a:endParaRPr lang="en-US" dirty="0"/>
          </a:p>
        </p:txBody>
      </p:sp>
      <p:sp>
        <p:nvSpPr>
          <p:cNvPr id="3" name="Content Placeholder 2"/>
          <p:cNvSpPr>
            <a:spLocks noGrp="1"/>
          </p:cNvSpPr>
          <p:nvPr>
            <p:ph idx="1"/>
          </p:nvPr>
        </p:nvSpPr>
        <p:spPr>
          <a:xfrm>
            <a:off x="185406" y="1303538"/>
            <a:ext cx="8704819" cy="4343400"/>
          </a:xfrm>
        </p:spPr>
        <p:txBody>
          <a:bodyPr>
            <a:noAutofit/>
          </a:bodyPr>
          <a:lstStyle/>
          <a:p>
            <a:r>
              <a:rPr lang="en-US" sz="1600" dirty="0" err="1"/>
              <a:t>Hadoop</a:t>
            </a:r>
            <a:r>
              <a:rPr lang="en-US" sz="1600" dirty="0"/>
              <a:t> </a:t>
            </a:r>
            <a:r>
              <a:rPr lang="en-US" sz="1600" dirty="0" err="1"/>
              <a:t>MapReduce</a:t>
            </a:r>
            <a:r>
              <a:rPr lang="en-US" sz="1600" dirty="0"/>
              <a:t> is a software framework for easily writing applications which process vast amounts of data (multi-terabyte data-sets) in-parallel on large clusters (thousands of nodes) of commodity hardware in a reliable, fault-tolerant manner</a:t>
            </a:r>
            <a:r>
              <a:rPr lang="en-US" sz="1600" dirty="0" smtClean="0"/>
              <a:t>.</a:t>
            </a:r>
            <a:endParaRPr lang="en-US" sz="1600" dirty="0"/>
          </a:p>
          <a:p>
            <a:r>
              <a:rPr lang="en-US" sz="1600" dirty="0"/>
              <a:t>A </a:t>
            </a:r>
            <a:r>
              <a:rPr lang="en-US" sz="1600" dirty="0" err="1"/>
              <a:t>MapReduce</a:t>
            </a:r>
            <a:r>
              <a:rPr lang="en-US" sz="1600" dirty="0"/>
              <a:t> job usually splits the input data-set into independent chunks which are processed by the map tasks in a completely parallel manner. The framework sorts the outputs of the maps, which are then input to the reduce tasks. Typically both the input and the output of the job are stored in a file-system. The framework takes care of scheduling tasks, monitoring them and re-executes the failed tasks</a:t>
            </a:r>
            <a:r>
              <a:rPr lang="en-US" sz="1600" dirty="0" smtClean="0"/>
              <a:t>.</a:t>
            </a:r>
            <a:endParaRPr lang="en-US" sz="1600" dirty="0"/>
          </a:p>
          <a:p>
            <a:r>
              <a:rPr lang="en-US" sz="1600" dirty="0"/>
              <a:t>Typically the compute nodes and the storage nodes are the same, that is, the </a:t>
            </a:r>
            <a:r>
              <a:rPr lang="en-US" sz="1600" dirty="0" err="1"/>
              <a:t>MapReduce</a:t>
            </a:r>
            <a:r>
              <a:rPr lang="en-US" sz="1600" dirty="0"/>
              <a:t> framework and the </a:t>
            </a:r>
            <a:r>
              <a:rPr lang="en-US" sz="1600" dirty="0" err="1"/>
              <a:t>Hadoop</a:t>
            </a:r>
            <a:r>
              <a:rPr lang="en-US" sz="1600" dirty="0"/>
              <a:t> Distributed File System (see HDFS Architecture Guide) are running on the same set of nodes. This configuration allows the framework to effectively schedule tasks on the nodes where data is already present, resulting in very high aggregate bandwidth across the cluster</a:t>
            </a:r>
            <a:r>
              <a:rPr lang="en-US" sz="1600" dirty="0" smtClean="0"/>
              <a:t>.</a:t>
            </a:r>
            <a:endParaRPr lang="en-US" sz="1600" dirty="0"/>
          </a:p>
          <a:p>
            <a:r>
              <a:rPr lang="en-US" sz="1600" dirty="0"/>
              <a:t>The </a:t>
            </a:r>
            <a:r>
              <a:rPr lang="en-US" sz="1600" dirty="0" err="1"/>
              <a:t>MapReduce</a:t>
            </a:r>
            <a:r>
              <a:rPr lang="en-US" sz="1600" dirty="0"/>
              <a:t> framework consists of a single master </a:t>
            </a:r>
            <a:r>
              <a:rPr lang="en-US" sz="1600" dirty="0" err="1"/>
              <a:t>JobTracker</a:t>
            </a:r>
            <a:r>
              <a:rPr lang="en-US" sz="1600" dirty="0"/>
              <a:t> and one slave </a:t>
            </a:r>
            <a:r>
              <a:rPr lang="en-US" sz="1600" dirty="0" err="1"/>
              <a:t>TaskTracker</a:t>
            </a:r>
            <a:r>
              <a:rPr lang="en-US" sz="1600" dirty="0"/>
              <a:t> per cluster-node. The master is responsible for scheduling the jobs' component tasks on the slaves, monitoring them and re-executing the failed tasks. The slaves execute the tasks as directed by the master</a:t>
            </a:r>
            <a:r>
              <a:rPr lang="en-US" sz="1600" dirty="0" smtClean="0"/>
              <a:t>.</a:t>
            </a:r>
            <a:endParaRPr lang="en-US" sz="1600" dirty="0"/>
          </a:p>
        </p:txBody>
      </p:sp>
    </p:spTree>
    <p:extLst>
      <p:ext uri="{BB962C8B-B14F-4D97-AF65-F5344CB8AC3E}">
        <p14:creationId xmlns:p14="http://schemas.microsoft.com/office/powerpoint/2010/main" val="7303663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6" name="Shape 266"/>
          <p:cNvSpPr txBox="1">
            <a:spLocks noGrp="1"/>
          </p:cNvSpPr>
          <p:nvPr>
            <p:ph type="title"/>
          </p:nvPr>
        </p:nvSpPr>
        <p:spPr>
          <a:xfrm>
            <a:off x="549275" y="107576"/>
            <a:ext cx="8042276" cy="745328"/>
          </a:xfrm>
        </p:spPr>
        <p:txBody>
          <a:bodyPr/>
          <a:lstStyle/>
          <a:p>
            <a:pPr lvl="0" algn="l"/>
            <a:r>
              <a:rPr lang="en-US" dirty="0" err="1" smtClean="0">
                <a:sym typeface="Calibri"/>
              </a:rPr>
              <a:t>MapReduce</a:t>
            </a:r>
            <a:endParaRPr lang="en-US" dirty="0">
              <a:sym typeface="Calibri"/>
            </a:endParaRPr>
          </a:p>
        </p:txBody>
      </p:sp>
      <p:sp>
        <p:nvSpPr>
          <p:cNvPr id="264" name="Shape 264"/>
          <p:cNvSpPr txBox="1">
            <a:spLocks noGrp="1"/>
          </p:cNvSpPr>
          <p:nvPr>
            <p:ph idx="1"/>
          </p:nvPr>
        </p:nvSpPr>
        <p:spPr>
          <a:xfrm>
            <a:off x="549275" y="1600201"/>
            <a:ext cx="5096343" cy="4343400"/>
          </a:xfrm>
        </p:spPr>
        <p:txBody>
          <a:bodyPr>
            <a:normAutofit lnSpcReduction="10000"/>
          </a:bodyPr>
          <a:lstStyle/>
          <a:p>
            <a:pPr lvl="0"/>
            <a:r>
              <a:rPr lang="en-US" dirty="0" smtClean="0">
                <a:sym typeface="Calibri"/>
              </a:rPr>
              <a:t>Technology from Google</a:t>
            </a:r>
          </a:p>
          <a:p>
            <a:pPr lvl="0"/>
            <a:r>
              <a:rPr lang="en-US" dirty="0" err="1" smtClean="0">
                <a:sym typeface="Calibri"/>
              </a:rPr>
              <a:t>MapReduce</a:t>
            </a:r>
            <a:r>
              <a:rPr lang="en-US" dirty="0" smtClean="0">
                <a:sym typeface="Calibri"/>
              </a:rPr>
              <a:t> program contains transformations that can be applied to the data any number of times</a:t>
            </a:r>
          </a:p>
          <a:p>
            <a:pPr lvl="0"/>
            <a:r>
              <a:rPr lang="en-US" dirty="0" err="1" smtClean="0">
                <a:sym typeface="Calibri"/>
              </a:rPr>
              <a:t>MapReduce</a:t>
            </a:r>
            <a:r>
              <a:rPr lang="en-US" dirty="0" smtClean="0">
                <a:sym typeface="Calibri"/>
              </a:rPr>
              <a:t> is an executing </a:t>
            </a:r>
            <a:r>
              <a:rPr lang="en-US" dirty="0" err="1" smtClean="0">
                <a:sym typeface="Calibri"/>
              </a:rPr>
              <a:t>mapreduce</a:t>
            </a:r>
            <a:r>
              <a:rPr lang="en-US" dirty="0" smtClean="0">
                <a:sym typeface="Calibri"/>
              </a:rPr>
              <a:t> program which has map tasks running parallel to each other and reduce tasks running parallel to each other as well</a:t>
            </a:r>
          </a:p>
          <a:p>
            <a:endParaRPr lang="en-US" dirty="0">
              <a:sym typeface="Calibri"/>
            </a:endParaRPr>
          </a:p>
        </p:txBody>
      </p:sp>
      <p:pic>
        <p:nvPicPr>
          <p:cNvPr id="265" name="Shape 265"/>
          <p:cNvPicPr preferRelativeResize="0"/>
          <p:nvPr/>
        </p:nvPicPr>
        <p:blipFill>
          <a:blip r:embed="rId3"/>
          <a:stretch>
            <a:fillRect/>
          </a:stretch>
        </p:blipFill>
        <p:spPr>
          <a:xfrm>
            <a:off x="3797801" y="107576"/>
            <a:ext cx="6096000" cy="4572000"/>
          </a:xfrm>
          <a:prstGeom prst="rect">
            <a:avLst/>
          </a:prstGeom>
        </p:spPr>
      </p:pic>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5484" y="22463"/>
            <a:ext cx="8042276" cy="1336956"/>
          </a:xfrm>
        </p:spPr>
        <p:txBody>
          <a:bodyPr/>
          <a:lstStyle/>
          <a:p>
            <a:r>
              <a:rPr lang="en-US" dirty="0" smtClean="0"/>
              <a:t>How big is big?</a:t>
            </a:r>
            <a:endParaRPr lang="en-US" dirty="0"/>
          </a:p>
        </p:txBody>
      </p:sp>
      <p:sp>
        <p:nvSpPr>
          <p:cNvPr id="3" name="Text Placeholder 2"/>
          <p:cNvSpPr>
            <a:spLocks noGrp="1"/>
          </p:cNvSpPr>
          <p:nvPr>
            <p:ph idx="1"/>
          </p:nvPr>
        </p:nvSpPr>
        <p:spPr>
          <a:xfrm>
            <a:off x="549275" y="1600201"/>
            <a:ext cx="4211423" cy="4343400"/>
          </a:xfrm>
        </p:spPr>
        <p:txBody>
          <a:bodyPr>
            <a:normAutofit/>
          </a:bodyPr>
          <a:lstStyle/>
          <a:p>
            <a:r>
              <a:rPr lang="en-US" dirty="0" smtClean="0"/>
              <a:t>This was in 2011</a:t>
            </a:r>
          </a:p>
          <a:p>
            <a:r>
              <a:rPr lang="en-US" dirty="0" smtClean="0"/>
              <a:t>By end of 2012 &gt;2.4Bn</a:t>
            </a:r>
          </a:p>
          <a:p>
            <a:r>
              <a:rPr lang="en-US" sz="1800" dirty="0" smtClean="0">
                <a:hlinkClick r:id="rId3"/>
              </a:rPr>
              <a:t>http://www.thecultureist.com/2013/05/09/how-many-people-use-the-internet-more-than-2-billion-infographic/</a:t>
            </a:r>
            <a:endParaRPr lang="en-US" sz="1800" dirty="0" smtClean="0"/>
          </a:p>
          <a:p>
            <a:r>
              <a:rPr lang="en-US" dirty="0" smtClean="0"/>
              <a:t>Now have about 7Bn devices connected</a:t>
            </a:r>
          </a:p>
          <a:p>
            <a:endParaRPr lang="en-US" dirty="0" smtClean="0"/>
          </a:p>
          <a:p>
            <a:endParaRPr lang="en-US" dirty="0"/>
          </a:p>
        </p:txBody>
      </p:sp>
      <p:pic>
        <p:nvPicPr>
          <p:cNvPr id="4" name="Picture 3" descr="DataNeverSleep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60698" y="151771"/>
            <a:ext cx="4124734" cy="6554202"/>
          </a:xfrm>
          <a:prstGeom prst="rect">
            <a:avLst/>
          </a:prstGeom>
        </p:spPr>
      </p:pic>
    </p:spTree>
    <p:extLst>
      <p:ext uri="{BB962C8B-B14F-4D97-AF65-F5344CB8AC3E}">
        <p14:creationId xmlns:p14="http://schemas.microsoft.com/office/powerpoint/2010/main" val="8886576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Shape 272"/>
          <p:cNvSpPr txBox="1">
            <a:spLocks noGrp="1"/>
          </p:cNvSpPr>
          <p:nvPr>
            <p:ph type="title"/>
          </p:nvPr>
        </p:nvSpPr>
        <p:spPr/>
        <p:txBody>
          <a:bodyPr/>
          <a:lstStyle/>
          <a:p>
            <a:pPr lvl="0"/>
            <a:r>
              <a:rPr lang="en-US" smtClean="0">
                <a:sym typeface="Calibri"/>
              </a:rPr>
              <a:t>MapReduce</a:t>
            </a:r>
            <a:endParaRPr lang="en-US">
              <a:sym typeface="Calibri"/>
            </a:endParaRPr>
          </a:p>
        </p:txBody>
      </p:sp>
      <p:sp>
        <p:nvSpPr>
          <p:cNvPr id="4" name="Content Placeholder 3"/>
          <p:cNvSpPr>
            <a:spLocks noGrp="1"/>
          </p:cNvSpPr>
          <p:nvPr>
            <p:ph idx="1"/>
          </p:nvPr>
        </p:nvSpPr>
        <p:spPr/>
        <p:txBody>
          <a:bodyPr/>
          <a:lstStyle/>
          <a:p>
            <a:endParaRPr lang="en-US"/>
          </a:p>
        </p:txBody>
      </p:sp>
      <p:pic>
        <p:nvPicPr>
          <p:cNvPr id="273" name="Shape 273"/>
          <p:cNvPicPr preferRelativeResize="0"/>
          <p:nvPr/>
        </p:nvPicPr>
        <p:blipFill>
          <a:blip r:embed="rId3"/>
          <a:stretch>
            <a:fillRect/>
          </a:stretch>
        </p:blipFill>
        <p:spPr>
          <a:xfrm>
            <a:off x="1046833" y="1616075"/>
            <a:ext cx="7050334" cy="4560888"/>
          </a:xfrm>
          <a:prstGeom prst="rect">
            <a:avLst/>
          </a:prstGeom>
        </p:spPr>
      </p:pic>
    </p:spTree>
  </p:cSld>
  <p:clrMapOvr>
    <a:masterClrMapping/>
  </p:clrMapOvr>
  <p:transition xmlns:p14="http://schemas.microsoft.com/office/powerpoint/2010/main" spd="slow">
    <p:cu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Shape 280"/>
          <p:cNvSpPr txBox="1">
            <a:spLocks noGrp="1"/>
          </p:cNvSpPr>
          <p:nvPr>
            <p:ph type="title"/>
          </p:nvPr>
        </p:nvSpPr>
        <p:spPr/>
        <p:txBody>
          <a:bodyPr/>
          <a:lstStyle/>
          <a:p>
            <a:pPr lvl="0"/>
            <a:r>
              <a:rPr lang="en-US" smtClean="0">
                <a:sym typeface="Calibri"/>
              </a:rPr>
              <a:t>MapReduce</a:t>
            </a:r>
            <a:endParaRPr lang="en-US">
              <a:sym typeface="Calibri"/>
            </a:endParaRPr>
          </a:p>
        </p:txBody>
      </p:sp>
      <p:sp>
        <p:nvSpPr>
          <p:cNvPr id="281" name="Shape 281"/>
          <p:cNvSpPr txBox="1">
            <a:spLocks noGrp="1"/>
          </p:cNvSpPr>
          <p:nvPr>
            <p:ph idx="1"/>
          </p:nvPr>
        </p:nvSpPr>
        <p:spPr/>
        <p:txBody>
          <a:bodyPr>
            <a:normAutofit lnSpcReduction="10000"/>
          </a:bodyPr>
          <a:lstStyle/>
          <a:p>
            <a:pPr lvl="0"/>
            <a:r>
              <a:rPr lang="en-US" dirty="0" smtClean="0">
                <a:sym typeface="Calibri"/>
              </a:rPr>
              <a:t>HDFS handles the Distributed File System layer </a:t>
            </a:r>
          </a:p>
          <a:p>
            <a:pPr lvl="0"/>
            <a:r>
              <a:rPr lang="en-US" dirty="0" err="1" smtClean="0">
                <a:sym typeface="Calibri"/>
              </a:rPr>
              <a:t>MapReduce</a:t>
            </a:r>
            <a:r>
              <a:rPr lang="en-US" dirty="0" smtClean="0">
                <a:sym typeface="Calibri"/>
              </a:rPr>
              <a:t> is how we process the data </a:t>
            </a:r>
          </a:p>
          <a:p>
            <a:pPr lvl="0"/>
            <a:r>
              <a:rPr lang="en-US" dirty="0" err="1" smtClean="0">
                <a:sym typeface="Calibri"/>
              </a:rPr>
              <a:t>MapReduce</a:t>
            </a:r>
            <a:r>
              <a:rPr lang="en-US" dirty="0" smtClean="0">
                <a:sym typeface="Calibri"/>
              </a:rPr>
              <a:t> Daemons </a:t>
            </a:r>
          </a:p>
          <a:p>
            <a:pPr lvl="1"/>
            <a:r>
              <a:rPr lang="en-US" dirty="0" err="1" smtClean="0">
                <a:sym typeface="Calibri"/>
              </a:rPr>
              <a:t>JobTracker</a:t>
            </a:r>
            <a:r>
              <a:rPr lang="en-US" dirty="0" smtClean="0">
                <a:sym typeface="Calibri"/>
              </a:rPr>
              <a:t> </a:t>
            </a:r>
          </a:p>
          <a:p>
            <a:pPr lvl="1"/>
            <a:r>
              <a:rPr lang="en-US" dirty="0" err="1" smtClean="0">
                <a:sym typeface="Calibri"/>
              </a:rPr>
              <a:t>TaskTracker</a:t>
            </a:r>
            <a:r>
              <a:rPr lang="en-US" dirty="0" smtClean="0">
                <a:sym typeface="Calibri"/>
              </a:rPr>
              <a:t> </a:t>
            </a:r>
          </a:p>
          <a:p>
            <a:pPr lvl="0"/>
            <a:r>
              <a:rPr lang="en-US" dirty="0" smtClean="0">
                <a:sym typeface="Calibri"/>
              </a:rPr>
              <a:t>Goals </a:t>
            </a:r>
          </a:p>
          <a:p>
            <a:pPr lvl="1"/>
            <a:r>
              <a:rPr lang="en-US" dirty="0" smtClean="0">
                <a:sym typeface="Calibri"/>
              </a:rPr>
              <a:t>Distribute the reading and processing of data </a:t>
            </a:r>
          </a:p>
          <a:p>
            <a:pPr lvl="1"/>
            <a:r>
              <a:rPr lang="en-US" dirty="0" smtClean="0">
                <a:sym typeface="Calibri"/>
              </a:rPr>
              <a:t>Localize the processing when possible </a:t>
            </a:r>
          </a:p>
          <a:p>
            <a:pPr lvl="1"/>
            <a:r>
              <a:rPr lang="en-US" dirty="0" smtClean="0">
                <a:sym typeface="Calibri"/>
              </a:rPr>
              <a:t>Share as little data as possible while processing</a:t>
            </a:r>
            <a:endParaRPr lang="en-US" dirty="0">
              <a:sym typeface="Calibri"/>
            </a:endParaRPr>
          </a:p>
        </p:txBody>
      </p:sp>
    </p:spTree>
  </p:cSld>
  <p:clrMapOvr>
    <a:masterClrMapping/>
  </p:clrMapOvr>
  <p:transition xmlns:p14="http://schemas.microsoft.com/office/powerpoint/2010/main" spd="slow">
    <p:cu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Shape 286"/>
          <p:cNvSpPr txBox="1">
            <a:spLocks noGrp="1"/>
          </p:cNvSpPr>
          <p:nvPr>
            <p:ph type="title"/>
          </p:nvPr>
        </p:nvSpPr>
        <p:spPr/>
        <p:txBody>
          <a:bodyPr/>
          <a:lstStyle/>
          <a:p>
            <a:pPr lvl="0"/>
            <a:r>
              <a:rPr lang="en-US" smtClean="0">
                <a:sym typeface="Calibri"/>
              </a:rPr>
              <a:t>Job Tracker</a:t>
            </a:r>
            <a:endParaRPr lang="en-US">
              <a:sym typeface="Calibri"/>
            </a:endParaRPr>
          </a:p>
        </p:txBody>
      </p:sp>
      <p:sp>
        <p:nvSpPr>
          <p:cNvPr id="287" name="Shape 287"/>
          <p:cNvSpPr txBox="1">
            <a:spLocks noGrp="1"/>
          </p:cNvSpPr>
          <p:nvPr>
            <p:ph idx="1"/>
          </p:nvPr>
        </p:nvSpPr>
        <p:spPr/>
        <p:txBody>
          <a:bodyPr/>
          <a:lstStyle/>
          <a:p>
            <a:pPr lvl="0"/>
            <a:r>
              <a:rPr lang="en-US" smtClean="0">
                <a:sym typeface="Calibri"/>
              </a:rPr>
              <a:t>One per cluster “master node” </a:t>
            </a:r>
          </a:p>
          <a:p>
            <a:pPr lvl="0"/>
            <a:r>
              <a:rPr lang="en-US" smtClean="0">
                <a:sym typeface="Calibri"/>
              </a:rPr>
              <a:t>Takes jobs from clients </a:t>
            </a:r>
          </a:p>
          <a:p>
            <a:pPr lvl="0"/>
            <a:r>
              <a:rPr lang="en-US" smtClean="0">
                <a:sym typeface="Calibri"/>
              </a:rPr>
              <a:t>Splits work into “tasks” </a:t>
            </a:r>
          </a:p>
          <a:p>
            <a:pPr lvl="0"/>
            <a:r>
              <a:rPr lang="en-US" smtClean="0">
                <a:sym typeface="Calibri"/>
              </a:rPr>
              <a:t>Distributes “tasks” to TaskTrackers </a:t>
            </a:r>
          </a:p>
          <a:p>
            <a:pPr lvl="0"/>
            <a:r>
              <a:rPr lang="en-US" smtClean="0">
                <a:sym typeface="Calibri"/>
              </a:rPr>
              <a:t>Monitors progress, deals with failures</a:t>
            </a:r>
            <a:endParaRPr lang="en-US">
              <a:sym typeface="Calibri"/>
            </a:endParaRPr>
          </a:p>
        </p:txBody>
      </p:sp>
    </p:spTree>
  </p:cSld>
  <p:clrMapOvr>
    <a:masterClrMapping/>
  </p:clrMapOvr>
  <p:transition xmlns:p14="http://schemas.microsoft.com/office/powerpoint/2010/main" spd="slow">
    <p:cu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sp>
        <p:nvSpPr>
          <p:cNvPr id="292" name="Shape 292"/>
          <p:cNvSpPr txBox="1">
            <a:spLocks noGrp="1"/>
          </p:cNvSpPr>
          <p:nvPr>
            <p:ph type="title"/>
          </p:nvPr>
        </p:nvSpPr>
        <p:spPr/>
        <p:txBody>
          <a:bodyPr/>
          <a:lstStyle/>
          <a:p>
            <a:pPr lvl="0"/>
            <a:r>
              <a:rPr lang="en-US" smtClean="0">
                <a:sym typeface="Calibri"/>
              </a:rPr>
              <a:t>Task Tracker</a:t>
            </a:r>
            <a:endParaRPr lang="en-US">
              <a:sym typeface="Calibri"/>
            </a:endParaRPr>
          </a:p>
        </p:txBody>
      </p:sp>
      <p:sp>
        <p:nvSpPr>
          <p:cNvPr id="293" name="Shape 293"/>
          <p:cNvSpPr txBox="1">
            <a:spLocks noGrp="1"/>
          </p:cNvSpPr>
          <p:nvPr>
            <p:ph idx="1"/>
          </p:nvPr>
        </p:nvSpPr>
        <p:spPr/>
        <p:txBody>
          <a:bodyPr/>
          <a:lstStyle/>
          <a:p>
            <a:pPr lvl="0"/>
            <a:r>
              <a:rPr lang="en-US" smtClean="0">
                <a:sym typeface="Calibri"/>
              </a:rPr>
              <a:t>Many per cluster “slave nodes” </a:t>
            </a:r>
          </a:p>
          <a:p>
            <a:pPr lvl="0"/>
            <a:r>
              <a:rPr lang="en-US" smtClean="0">
                <a:sym typeface="Calibri"/>
              </a:rPr>
              <a:t>Does the actual work, executes the code for the job</a:t>
            </a:r>
          </a:p>
          <a:p>
            <a:pPr lvl="0"/>
            <a:r>
              <a:rPr lang="en-US" smtClean="0">
                <a:sym typeface="Calibri"/>
              </a:rPr>
              <a:t>Talks regularly with JobTracker </a:t>
            </a:r>
          </a:p>
          <a:p>
            <a:pPr lvl="0"/>
            <a:r>
              <a:rPr lang="en-US" smtClean="0">
                <a:sym typeface="Calibri"/>
              </a:rPr>
              <a:t>Launches child process when given a task </a:t>
            </a:r>
          </a:p>
          <a:p>
            <a:pPr lvl="0"/>
            <a:r>
              <a:rPr lang="en-US" smtClean="0">
                <a:sym typeface="Calibri"/>
              </a:rPr>
              <a:t>Reports progress of running “task” back to JobTracker</a:t>
            </a:r>
            <a:endParaRPr lang="en-US">
              <a:sym typeface="Calibri"/>
            </a:endParaRPr>
          </a:p>
        </p:txBody>
      </p:sp>
    </p:spTree>
  </p:cSld>
  <p:clrMapOvr>
    <a:masterClrMapping/>
  </p:clrMapOvr>
  <p:transition xmlns:p14="http://schemas.microsoft.com/office/powerpoint/2010/main" spd="slow">
    <p:cu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9275" y="1303538"/>
            <a:ext cx="8042276" cy="4343400"/>
          </a:xfrm>
        </p:spPr>
        <p:txBody>
          <a:bodyPr>
            <a:noAutofit/>
          </a:bodyPr>
          <a:lstStyle/>
          <a:p>
            <a:r>
              <a:rPr lang="en-US" sz="1600" dirty="0"/>
              <a:t>Minimally, </a:t>
            </a:r>
            <a:endParaRPr lang="en-US" sz="1600" dirty="0" smtClean="0"/>
          </a:p>
          <a:p>
            <a:pPr lvl="1"/>
            <a:r>
              <a:rPr lang="en-US" sz="1400" dirty="0" smtClean="0"/>
              <a:t>applications </a:t>
            </a:r>
            <a:r>
              <a:rPr lang="en-US" sz="1400" dirty="0"/>
              <a:t>specify the input/output locations and supply map and reduce functions via implementations of appropriate interfaces and/or abstract-classes. These, and other job parameters, comprise the </a:t>
            </a:r>
            <a:r>
              <a:rPr lang="en-US" sz="1400" b="1" dirty="0"/>
              <a:t>job configuration</a:t>
            </a:r>
            <a:r>
              <a:rPr lang="en-US" sz="1400" dirty="0"/>
              <a:t>. </a:t>
            </a:r>
            <a:endParaRPr lang="en-US" sz="1400" dirty="0" smtClean="0"/>
          </a:p>
          <a:p>
            <a:pPr lvl="1"/>
            <a:r>
              <a:rPr lang="en-US" sz="1400" dirty="0" smtClean="0"/>
              <a:t>The </a:t>
            </a:r>
            <a:r>
              <a:rPr lang="en-US" sz="1400" dirty="0" err="1"/>
              <a:t>Hadoop</a:t>
            </a:r>
            <a:r>
              <a:rPr lang="en-US" sz="1400" dirty="0"/>
              <a:t> </a:t>
            </a:r>
            <a:r>
              <a:rPr lang="en-US" sz="1400" b="1" dirty="0"/>
              <a:t>job client </a:t>
            </a:r>
            <a:r>
              <a:rPr lang="en-US" sz="1400" dirty="0"/>
              <a:t>then submits the job (jar/executable etc.) and configuration to the </a:t>
            </a:r>
            <a:endParaRPr lang="en-US" sz="1400" dirty="0" smtClean="0"/>
          </a:p>
          <a:p>
            <a:pPr lvl="1"/>
            <a:r>
              <a:rPr lang="en-US" sz="1400" b="1" dirty="0" err="1" smtClean="0"/>
              <a:t>JobTracker</a:t>
            </a:r>
            <a:r>
              <a:rPr lang="en-US" sz="1400" dirty="0" smtClean="0"/>
              <a:t> </a:t>
            </a:r>
            <a:r>
              <a:rPr lang="en-US" sz="1400" dirty="0"/>
              <a:t>which then assumes the responsibility of distributing the software/configuration to the </a:t>
            </a:r>
            <a:r>
              <a:rPr lang="en-US" sz="1400" b="1" dirty="0"/>
              <a:t>slaves</a:t>
            </a:r>
            <a:r>
              <a:rPr lang="en-US" sz="1400" dirty="0"/>
              <a:t>, scheduling tasks and monitoring them, providing status and diagnostic information to the job-client.</a:t>
            </a:r>
          </a:p>
          <a:p>
            <a:r>
              <a:rPr lang="en-US" sz="1600" dirty="0"/>
              <a:t>Although the </a:t>
            </a:r>
            <a:r>
              <a:rPr lang="en-US" sz="1600" dirty="0" err="1"/>
              <a:t>Hadoop</a:t>
            </a:r>
            <a:r>
              <a:rPr lang="en-US" sz="1600" dirty="0"/>
              <a:t> framework is implemented in </a:t>
            </a:r>
            <a:r>
              <a:rPr lang="en-US" sz="1600" dirty="0" err="1"/>
              <a:t>JavaTM</a:t>
            </a:r>
            <a:r>
              <a:rPr lang="en-US" sz="1600" dirty="0"/>
              <a:t>, </a:t>
            </a:r>
            <a:r>
              <a:rPr lang="en-US" sz="1600" dirty="0" err="1"/>
              <a:t>MapReduce</a:t>
            </a:r>
            <a:r>
              <a:rPr lang="en-US" sz="1600" dirty="0"/>
              <a:t> applications need not be written in Java.</a:t>
            </a:r>
          </a:p>
        </p:txBody>
      </p:sp>
      <p:sp>
        <p:nvSpPr>
          <p:cNvPr id="5" name="Shape 318"/>
          <p:cNvSpPr txBox="1">
            <a:spLocks noGrp="1"/>
          </p:cNvSpPr>
          <p:nvPr>
            <p:ph type="title"/>
          </p:nvPr>
        </p:nvSpPr>
        <p:spPr>
          <a:xfrm>
            <a:off x="549275" y="107576"/>
            <a:ext cx="8042276" cy="940013"/>
          </a:xfrm>
        </p:spPr>
        <p:txBody>
          <a:bodyPr/>
          <a:lstStyle/>
          <a:p>
            <a:pPr lvl="0"/>
            <a:r>
              <a:rPr lang="en-US" dirty="0" smtClean="0">
                <a:sym typeface="Calibri"/>
              </a:rPr>
              <a:t>Anatomy of </a:t>
            </a:r>
            <a:r>
              <a:rPr lang="en-US" dirty="0" err="1" smtClean="0">
                <a:sym typeface="Calibri"/>
              </a:rPr>
              <a:t>MapReduce</a:t>
            </a:r>
            <a:endParaRPr lang="en-US" dirty="0">
              <a:sym typeface="Calibri"/>
            </a:endParaRPr>
          </a:p>
        </p:txBody>
      </p:sp>
    </p:spTree>
    <p:extLst>
      <p:ext uri="{BB962C8B-B14F-4D97-AF65-F5344CB8AC3E}">
        <p14:creationId xmlns:p14="http://schemas.microsoft.com/office/powerpoint/2010/main" val="14984840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pic>
        <p:nvPicPr>
          <p:cNvPr id="298" name="Shape 298"/>
          <p:cNvPicPr preferRelativeResize="0"/>
          <p:nvPr/>
        </p:nvPicPr>
        <p:blipFill>
          <a:blip r:embed="rId3"/>
          <a:stretch>
            <a:fillRect/>
          </a:stretch>
        </p:blipFill>
        <p:spPr>
          <a:xfrm>
            <a:off x="323528" y="2132856"/>
            <a:ext cx="8147965" cy="3456383"/>
          </a:xfrm>
          <a:prstGeom prst="rect">
            <a:avLst/>
          </a:prstGeom>
        </p:spPr>
      </p:pic>
      <p:sp>
        <p:nvSpPr>
          <p:cNvPr id="299" name="Shape 299"/>
          <p:cNvSpPr txBox="1">
            <a:spLocks noGrp="1"/>
          </p:cNvSpPr>
          <p:nvPr>
            <p:ph type="title"/>
          </p:nvPr>
        </p:nvSpPr>
        <p:spPr/>
        <p:txBody>
          <a:bodyPr/>
          <a:lstStyle/>
          <a:p>
            <a:pPr lvl="0"/>
            <a:r>
              <a:rPr lang="en-US" smtClean="0">
                <a:sym typeface="Calibri"/>
              </a:rPr>
              <a:t>Submitting a MapReduce job</a:t>
            </a:r>
            <a:endParaRPr lang="en-US">
              <a:sym typeface="Calibri"/>
            </a:endParaRPr>
          </a:p>
        </p:txBody>
      </p:sp>
      <p:sp>
        <p:nvSpPr>
          <p:cNvPr id="4" name="Content Placeholder 3"/>
          <p:cNvSpPr>
            <a:spLocks noGrp="1"/>
          </p:cNvSpPr>
          <p:nvPr>
            <p:ph idx="1"/>
          </p:nvPr>
        </p:nvSpPr>
        <p:spPr/>
        <p:txBody>
          <a:bodyPr/>
          <a:lstStyle/>
          <a:p>
            <a:endParaRPr lang="en-US"/>
          </a:p>
        </p:txBody>
      </p:sp>
    </p:spTree>
  </p:cSld>
  <p:clrMapOvr>
    <a:masterClrMapping/>
  </p:clrMapOvr>
  <p:transition xmlns:p14="http://schemas.microsoft.com/office/powerpoint/2010/main" spd="slow">
    <p:cu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pic>
        <p:nvPicPr>
          <p:cNvPr id="305" name="Shape 305"/>
          <p:cNvPicPr preferRelativeResize="0"/>
          <p:nvPr/>
        </p:nvPicPr>
        <p:blipFill>
          <a:blip r:embed="rId3"/>
          <a:stretch>
            <a:fillRect/>
          </a:stretch>
        </p:blipFill>
        <p:spPr>
          <a:xfrm>
            <a:off x="1014412" y="2171700"/>
            <a:ext cx="7115175" cy="2514600"/>
          </a:xfrm>
          <a:prstGeom prst="rect">
            <a:avLst/>
          </a:prstGeom>
        </p:spPr>
      </p:pic>
      <p:sp>
        <p:nvSpPr>
          <p:cNvPr id="306" name="Shape 306"/>
          <p:cNvSpPr txBox="1">
            <a:spLocks noGrp="1"/>
          </p:cNvSpPr>
          <p:nvPr>
            <p:ph type="title"/>
          </p:nvPr>
        </p:nvSpPr>
        <p:spPr/>
        <p:txBody>
          <a:bodyPr/>
          <a:lstStyle/>
          <a:p>
            <a:pPr lvl="0"/>
            <a:r>
              <a:rPr lang="en-US" smtClean="0">
                <a:sym typeface="Calibri"/>
              </a:rPr>
              <a:t>Simple Data Flow Example</a:t>
            </a:r>
            <a:endParaRPr lang="en-US">
              <a:sym typeface="Calibri"/>
            </a:endParaRPr>
          </a:p>
        </p:txBody>
      </p:sp>
      <p:sp>
        <p:nvSpPr>
          <p:cNvPr id="4" name="Content Placeholder 3"/>
          <p:cNvSpPr>
            <a:spLocks noGrp="1"/>
          </p:cNvSpPr>
          <p:nvPr>
            <p:ph idx="1"/>
          </p:nvPr>
        </p:nvSpPr>
        <p:spPr/>
        <p:txBody>
          <a:bodyPr/>
          <a:lstStyle/>
          <a:p>
            <a:endParaRPr lang="en-US"/>
          </a:p>
        </p:txBody>
      </p:sp>
    </p:spTree>
  </p:cSld>
  <p:clrMapOvr>
    <a:masterClrMapping/>
  </p:clrMapOvr>
  <p:transition xmlns:p14="http://schemas.microsoft.com/office/powerpoint/2010/main" spd="slow">
    <p:cu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Shape 312"/>
          <p:cNvSpPr txBox="1">
            <a:spLocks noGrp="1"/>
          </p:cNvSpPr>
          <p:nvPr>
            <p:ph type="title"/>
          </p:nvPr>
        </p:nvSpPr>
        <p:spPr/>
        <p:txBody>
          <a:bodyPr/>
          <a:lstStyle/>
          <a:p>
            <a:pPr lvl="0"/>
            <a:r>
              <a:rPr lang="en-US" smtClean="0">
                <a:sym typeface="Calibri"/>
              </a:rPr>
              <a:t>Example of MapReduce</a:t>
            </a:r>
            <a:endParaRPr lang="en-US">
              <a:sym typeface="Calibri"/>
            </a:endParaRPr>
          </a:p>
        </p:txBody>
      </p:sp>
      <p:sp>
        <p:nvSpPr>
          <p:cNvPr id="313" name="Shape 313"/>
          <p:cNvSpPr txBox="1">
            <a:spLocks noGrp="1"/>
          </p:cNvSpPr>
          <p:nvPr>
            <p:ph idx="1"/>
          </p:nvPr>
        </p:nvSpPr>
        <p:spPr/>
        <p:txBody>
          <a:bodyPr/>
          <a:lstStyle/>
          <a:p>
            <a:pPr lvl="0"/>
            <a:r>
              <a:rPr lang="en-US" smtClean="0">
                <a:sym typeface="Calibri"/>
              </a:rPr>
              <a:t>Read text files and count how often words occur.</a:t>
            </a:r>
          </a:p>
          <a:p>
            <a:pPr lvl="1"/>
            <a:r>
              <a:rPr lang="en-US" smtClean="0">
                <a:sym typeface="Calibri"/>
              </a:rPr>
              <a:t>The input is text files </a:t>
            </a:r>
          </a:p>
          <a:p>
            <a:pPr lvl="1"/>
            <a:r>
              <a:rPr lang="en-US" smtClean="0">
                <a:sym typeface="Calibri"/>
              </a:rPr>
              <a:t>The output is a text file </a:t>
            </a:r>
          </a:p>
          <a:p>
            <a:pPr lvl="2"/>
            <a:r>
              <a:rPr lang="en-US" smtClean="0">
                <a:sym typeface="Calibri"/>
              </a:rPr>
              <a:t>each line: word, tab, count</a:t>
            </a:r>
          </a:p>
          <a:p>
            <a:pPr lvl="0"/>
            <a:r>
              <a:rPr lang="en-US" smtClean="0">
                <a:sym typeface="Calibri"/>
              </a:rPr>
              <a:t>Map: Produce pairs of (word, count) </a:t>
            </a:r>
          </a:p>
          <a:p>
            <a:pPr lvl="0"/>
            <a:r>
              <a:rPr lang="en-US" smtClean="0">
                <a:sym typeface="Calibri"/>
              </a:rPr>
              <a:t>Reduce: For each word, sum up the counts.</a:t>
            </a:r>
            <a:endParaRPr lang="en-US">
              <a:sym typeface="Calibri"/>
            </a:endParaRPr>
          </a:p>
        </p:txBody>
      </p:sp>
    </p:spTree>
  </p:cSld>
  <p:clrMapOvr>
    <a:masterClrMapping/>
  </p:clrMapOvr>
  <p:transition xmlns:p14="http://schemas.microsoft.com/office/powerpoint/2010/main" spd="slow">
    <p:cu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Shape 318"/>
          <p:cNvSpPr txBox="1">
            <a:spLocks noGrp="1"/>
          </p:cNvSpPr>
          <p:nvPr>
            <p:ph type="title"/>
          </p:nvPr>
        </p:nvSpPr>
        <p:spPr/>
        <p:txBody>
          <a:bodyPr/>
          <a:lstStyle/>
          <a:p>
            <a:pPr lvl="0"/>
            <a:r>
              <a:rPr lang="en-US" dirty="0" smtClean="0">
                <a:sym typeface="Calibri"/>
              </a:rPr>
              <a:t>Anatomy of </a:t>
            </a:r>
            <a:r>
              <a:rPr lang="en-US" dirty="0" err="1" smtClean="0">
                <a:sym typeface="Calibri"/>
              </a:rPr>
              <a:t>MapReduce</a:t>
            </a:r>
            <a:endParaRPr lang="en-US" dirty="0">
              <a:sym typeface="Calibri"/>
            </a:endParaRPr>
          </a:p>
        </p:txBody>
      </p:sp>
      <p:sp>
        <p:nvSpPr>
          <p:cNvPr id="319" name="Shape 319"/>
          <p:cNvSpPr txBox="1">
            <a:spLocks noGrp="1"/>
          </p:cNvSpPr>
          <p:nvPr>
            <p:ph idx="1"/>
          </p:nvPr>
        </p:nvSpPr>
        <p:spPr/>
        <p:txBody>
          <a:bodyPr>
            <a:normAutofit fontScale="77500" lnSpcReduction="20000"/>
          </a:bodyPr>
          <a:lstStyle/>
          <a:p>
            <a:pPr lvl="0"/>
            <a:r>
              <a:rPr lang="en-US" smtClean="0">
                <a:sym typeface="Calibri"/>
              </a:rPr>
              <a:t>Client Submits job: </a:t>
            </a:r>
          </a:p>
          <a:p>
            <a:pPr lvl="1"/>
            <a:r>
              <a:rPr lang="en-US" smtClean="0">
                <a:sym typeface="Calibri"/>
              </a:rPr>
              <a:t>I want to count the occurrences of each word </a:t>
            </a:r>
          </a:p>
          <a:p>
            <a:pPr lvl="1"/>
            <a:r>
              <a:rPr lang="en-US" smtClean="0">
                <a:sym typeface="Calibri"/>
              </a:rPr>
              <a:t>We will assume that the data to process is already there in HDFS </a:t>
            </a:r>
          </a:p>
          <a:p>
            <a:pPr lvl="0"/>
            <a:r>
              <a:rPr lang="en-US" smtClean="0">
                <a:sym typeface="Calibri"/>
              </a:rPr>
              <a:t>JobTracker receives job </a:t>
            </a:r>
          </a:p>
          <a:p>
            <a:pPr lvl="1"/>
            <a:r>
              <a:rPr lang="en-US" smtClean="0">
                <a:sym typeface="Calibri"/>
              </a:rPr>
              <a:t>Queries the NameNode for number of blocks in File  </a:t>
            </a:r>
          </a:p>
          <a:p>
            <a:pPr lvl="1"/>
            <a:r>
              <a:rPr lang="en-US" smtClean="0">
                <a:sym typeface="Calibri"/>
              </a:rPr>
              <a:t>The job is split into Tasks </a:t>
            </a:r>
          </a:p>
          <a:p>
            <a:pPr lvl="1"/>
            <a:r>
              <a:rPr lang="en-US" smtClean="0">
                <a:sym typeface="Calibri"/>
              </a:rPr>
              <a:t>One map task per each block </a:t>
            </a:r>
          </a:p>
          <a:p>
            <a:pPr lvl="1"/>
            <a:r>
              <a:rPr lang="en-US" smtClean="0">
                <a:sym typeface="Calibri"/>
              </a:rPr>
              <a:t>As many reduce tasks as specified in the Job  </a:t>
            </a:r>
          </a:p>
          <a:p>
            <a:pPr lvl="0"/>
            <a:r>
              <a:rPr lang="en-US" smtClean="0">
                <a:sym typeface="Calibri"/>
              </a:rPr>
              <a:t>TaskTracker checks in Regularly with JobTracker </a:t>
            </a:r>
          </a:p>
          <a:p>
            <a:pPr lvl="1"/>
            <a:r>
              <a:rPr lang="en-US" smtClean="0">
                <a:sym typeface="Calibri"/>
              </a:rPr>
              <a:t>Is there any work for me ? </a:t>
            </a:r>
          </a:p>
          <a:p>
            <a:pPr lvl="0"/>
            <a:r>
              <a:rPr lang="en-US" smtClean="0">
                <a:sym typeface="Calibri"/>
              </a:rPr>
              <a:t>If the JobTracker has a MapTask that the TaskTracker has a local block for the file being processed then the TaskTracker will be given the “task”</a:t>
            </a:r>
            <a:endParaRPr lang="en-US">
              <a:sym typeface="Calibri"/>
            </a:endParaRPr>
          </a:p>
        </p:txBody>
      </p:sp>
    </p:spTree>
  </p:cSld>
  <p:clrMapOvr>
    <a:masterClrMapping/>
  </p:clrMapOvr>
  <p:transition xmlns:p14="http://schemas.microsoft.com/office/powerpoint/2010/main" spd="slow">
    <p:cu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5" name="Shape 325"/>
          <p:cNvSpPr txBox="1">
            <a:spLocks noGrp="1"/>
          </p:cNvSpPr>
          <p:nvPr>
            <p:ph type="title"/>
          </p:nvPr>
        </p:nvSpPr>
        <p:spPr/>
        <p:txBody>
          <a:bodyPr/>
          <a:lstStyle/>
          <a:p>
            <a:pPr lvl="0"/>
            <a:r>
              <a:rPr lang="en-US" smtClean="0">
                <a:sym typeface="Calibri"/>
              </a:rPr>
              <a:t>Hadoop, pros &amp; cons</a:t>
            </a:r>
            <a:endParaRPr lang="en-US">
              <a:sym typeface="Calibri"/>
            </a:endParaRPr>
          </a:p>
        </p:txBody>
      </p:sp>
      <p:sp>
        <p:nvSpPr>
          <p:cNvPr id="324" name="Shape 324"/>
          <p:cNvSpPr txBox="1">
            <a:spLocks noGrp="1"/>
          </p:cNvSpPr>
          <p:nvPr>
            <p:ph idx="1"/>
          </p:nvPr>
        </p:nvSpPr>
        <p:spPr/>
        <p:txBody>
          <a:bodyPr>
            <a:normAutofit lnSpcReduction="10000"/>
          </a:bodyPr>
          <a:lstStyle/>
          <a:p>
            <a:pPr lvl="0"/>
            <a:r>
              <a:rPr lang="en-US" dirty="0" smtClean="0">
                <a:sym typeface="Calibri"/>
              </a:rPr>
              <a:t>Pros</a:t>
            </a:r>
          </a:p>
          <a:p>
            <a:pPr lvl="1"/>
            <a:r>
              <a:rPr lang="en-US" dirty="0" smtClean="0">
                <a:sym typeface="Calibri"/>
              </a:rPr>
              <a:t>Superior in availability / scalability / manageability</a:t>
            </a:r>
          </a:p>
          <a:p>
            <a:pPr lvl="1"/>
            <a:r>
              <a:rPr lang="en-US" dirty="0" smtClean="0">
                <a:sym typeface="Calibri"/>
              </a:rPr>
              <a:t>Large block sizes </a:t>
            </a:r>
            <a:r>
              <a:rPr lang="en-US" dirty="0" smtClean="0">
                <a:sym typeface="Wingdings"/>
              </a:rPr>
              <a:t> large files (</a:t>
            </a:r>
            <a:r>
              <a:rPr lang="en-US" dirty="0" err="1" smtClean="0">
                <a:sym typeface="Wingdings"/>
              </a:rPr>
              <a:t>giga</a:t>
            </a:r>
            <a:r>
              <a:rPr lang="en-US" dirty="0" smtClean="0">
                <a:sym typeface="Wingdings"/>
              </a:rPr>
              <a:t>, </a:t>
            </a:r>
            <a:r>
              <a:rPr lang="en-US" dirty="0" err="1" smtClean="0">
                <a:sym typeface="Wingdings"/>
              </a:rPr>
              <a:t>peta</a:t>
            </a:r>
            <a:r>
              <a:rPr lang="en-US" dirty="0" smtClean="0">
                <a:sym typeface="Wingdings"/>
              </a:rPr>
              <a:t>,…)</a:t>
            </a:r>
            <a:endParaRPr lang="en-US" dirty="0" smtClean="0">
              <a:sym typeface="Calibri"/>
            </a:endParaRPr>
          </a:p>
          <a:p>
            <a:pPr lvl="1"/>
            <a:r>
              <a:rPr lang="en-US" dirty="0" smtClean="0">
                <a:sym typeface="Calibri"/>
              </a:rPr>
              <a:t>Extremely scalable due to HDFS</a:t>
            </a:r>
          </a:p>
          <a:p>
            <a:pPr lvl="1"/>
            <a:r>
              <a:rPr lang="en-US" dirty="0" smtClean="0">
                <a:sym typeface="Calibri"/>
              </a:rPr>
              <a:t>Batch-based </a:t>
            </a:r>
            <a:r>
              <a:rPr lang="en-US" dirty="0" err="1" smtClean="0">
                <a:sym typeface="Calibri"/>
              </a:rPr>
              <a:t>MapReduce</a:t>
            </a:r>
            <a:r>
              <a:rPr lang="en-US" dirty="0">
                <a:sym typeface="Calibri"/>
              </a:rPr>
              <a:t> </a:t>
            </a:r>
            <a:r>
              <a:rPr lang="en-US" dirty="0" smtClean="0">
                <a:sym typeface="Calibri"/>
              </a:rPr>
              <a:t>facilitating parallel work</a:t>
            </a:r>
          </a:p>
          <a:p>
            <a:pPr lvl="0"/>
            <a:r>
              <a:rPr lang="en-US" dirty="0" smtClean="0">
                <a:sym typeface="Calibri"/>
              </a:rPr>
              <a:t>Cons: Programmability and Metadata</a:t>
            </a:r>
          </a:p>
          <a:p>
            <a:pPr lvl="1"/>
            <a:r>
              <a:rPr lang="en-US" dirty="0" smtClean="0">
                <a:sym typeface="Calibri"/>
              </a:rPr>
              <a:t>Less efficient for smaller files</a:t>
            </a:r>
          </a:p>
          <a:p>
            <a:pPr lvl="1"/>
            <a:r>
              <a:rPr lang="en-US" dirty="0" err="1" smtClean="0">
                <a:sym typeface="Calibri"/>
              </a:rPr>
              <a:t>MapReduce</a:t>
            </a:r>
            <a:r>
              <a:rPr lang="en-US" dirty="0" smtClean="0">
                <a:sym typeface="Calibri"/>
              </a:rPr>
              <a:t> is complex than traditional </a:t>
            </a:r>
            <a:r>
              <a:rPr lang="en-US" dirty="0" err="1" smtClean="0">
                <a:sym typeface="Calibri"/>
              </a:rPr>
              <a:t>sql</a:t>
            </a:r>
            <a:r>
              <a:rPr lang="en-US" dirty="0" smtClean="0">
                <a:sym typeface="Calibri"/>
              </a:rPr>
              <a:t> queries</a:t>
            </a:r>
          </a:p>
          <a:p>
            <a:pPr lvl="1"/>
            <a:r>
              <a:rPr lang="en-US" dirty="0" err="1" smtClean="0">
                <a:sym typeface="Calibri"/>
              </a:rPr>
              <a:t>MapReduce</a:t>
            </a:r>
            <a:r>
              <a:rPr lang="en-US" dirty="0" smtClean="0">
                <a:sym typeface="Calibri"/>
              </a:rPr>
              <a:t> is batch-based - delay</a:t>
            </a:r>
          </a:p>
          <a:p>
            <a:pPr lvl="1"/>
            <a:r>
              <a:rPr lang="en-US" dirty="0" smtClean="0">
                <a:sym typeface="Calibri"/>
              </a:rPr>
              <a:t>Need to publish data in well known schemas</a:t>
            </a: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title"/>
          </p:nvPr>
        </p:nvSpPr>
        <p:spPr/>
        <p:txBody>
          <a:bodyPr/>
          <a:lstStyle/>
          <a:p>
            <a:pPr lvl="0"/>
            <a:r>
              <a:rPr lang="en-US" smtClean="0">
                <a:sym typeface="Calibri"/>
              </a:rPr>
              <a:t>Scale of data</a:t>
            </a:r>
            <a:endParaRPr lang="en-US">
              <a:sym typeface="Calibri"/>
            </a:endParaRPr>
          </a:p>
        </p:txBody>
      </p:sp>
      <p:pic>
        <p:nvPicPr>
          <p:cNvPr id="100" name="Shape 100"/>
          <p:cNvPicPr preferRelativeResize="0"/>
          <p:nvPr/>
        </p:nvPicPr>
        <p:blipFill>
          <a:blip r:embed="rId3"/>
          <a:stretch>
            <a:fillRect/>
          </a:stretch>
        </p:blipFill>
        <p:spPr>
          <a:xfrm>
            <a:off x="1681161" y="1685816"/>
            <a:ext cx="5781675" cy="4248150"/>
          </a:xfrm>
          <a:prstGeom prst="rect">
            <a:avLst/>
          </a:prstGeom>
        </p:spPr>
      </p:pic>
    </p:spTree>
  </p:cSld>
  <p:clrMapOvr>
    <a:masterClrMapping/>
  </p:clrMapOvr>
  <p:transition xmlns:p14="http://schemas.microsoft.com/office/powerpoint/2010/main" spd="slow">
    <p:cut/>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2" name="Shape 332"/>
          <p:cNvSpPr txBox="1">
            <a:spLocks noGrp="1"/>
          </p:cNvSpPr>
          <p:nvPr>
            <p:ph type="title"/>
          </p:nvPr>
        </p:nvSpPr>
        <p:spPr/>
        <p:txBody>
          <a:bodyPr/>
          <a:lstStyle/>
          <a:p>
            <a:pPr lvl="0"/>
            <a:r>
              <a:rPr lang="en-US" smtClean="0">
                <a:sym typeface="Calibri"/>
              </a:rPr>
              <a:t>Hive</a:t>
            </a:r>
            <a:endParaRPr lang="en-US">
              <a:sym typeface="Calibri"/>
            </a:endParaRPr>
          </a:p>
        </p:txBody>
      </p:sp>
      <p:sp>
        <p:nvSpPr>
          <p:cNvPr id="331" name="Shape 331"/>
          <p:cNvSpPr txBox="1">
            <a:spLocks noGrp="1"/>
          </p:cNvSpPr>
          <p:nvPr>
            <p:ph idx="1"/>
          </p:nvPr>
        </p:nvSpPr>
        <p:spPr/>
        <p:txBody>
          <a:bodyPr/>
          <a:lstStyle/>
          <a:p>
            <a:pPr lvl="0"/>
            <a:r>
              <a:rPr lang="en-US" dirty="0" smtClean="0">
                <a:sym typeface="Calibri"/>
              </a:rPr>
              <a:t>To turn </a:t>
            </a:r>
            <a:r>
              <a:rPr lang="en-US" dirty="0" err="1" smtClean="0">
                <a:sym typeface="Calibri"/>
              </a:rPr>
              <a:t>hadoop</a:t>
            </a:r>
            <a:r>
              <a:rPr lang="en-US" dirty="0" smtClean="0">
                <a:sym typeface="Calibri"/>
              </a:rPr>
              <a:t> into a data warehouse</a:t>
            </a:r>
          </a:p>
          <a:p>
            <a:pPr lvl="0"/>
            <a:r>
              <a:rPr lang="en-US" dirty="0" smtClean="0">
                <a:sym typeface="Calibri"/>
              </a:rPr>
              <a:t>Developed at Facebook</a:t>
            </a:r>
          </a:p>
          <a:p>
            <a:pPr lvl="0"/>
            <a:r>
              <a:rPr lang="en-US" dirty="0" smtClean="0">
                <a:sym typeface="Calibri"/>
              </a:rPr>
              <a:t>Declarative language (SQL Dialect) - </a:t>
            </a:r>
            <a:r>
              <a:rPr lang="en-US" dirty="0" err="1" smtClean="0">
                <a:sym typeface="Calibri"/>
              </a:rPr>
              <a:t>HiveQL</a:t>
            </a:r>
            <a:endParaRPr lang="en-US" dirty="0" smtClean="0">
              <a:sym typeface="Calibri"/>
            </a:endParaRPr>
          </a:p>
          <a:p>
            <a:pPr lvl="0"/>
            <a:r>
              <a:rPr lang="en-US" dirty="0" smtClean="0">
                <a:sym typeface="Calibri"/>
              </a:rPr>
              <a:t>Schema non-optional but data can have many schemas</a:t>
            </a:r>
          </a:p>
          <a:p>
            <a:pPr lvl="0"/>
            <a:r>
              <a:rPr lang="en-US" dirty="0" smtClean="0">
                <a:sym typeface="Calibri"/>
              </a:rPr>
              <a:t>Relationally complete</a:t>
            </a:r>
          </a:p>
          <a:p>
            <a:endParaRPr lang="en-US" dirty="0">
              <a:sym typeface="Calibri"/>
            </a:endParaRPr>
          </a:p>
        </p:txBody>
      </p:sp>
    </p:spTree>
  </p:cSld>
  <p:clrMapOvr>
    <a:masterClrMapping/>
  </p:clrMapOvr>
  <p:transition xmlns:p14="http://schemas.microsoft.com/office/powerpoint/2010/main" spd="slow">
    <p:cu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40" name="Shape 340"/>
          <p:cNvSpPr txBox="1">
            <a:spLocks noGrp="1"/>
          </p:cNvSpPr>
          <p:nvPr>
            <p:ph type="title"/>
          </p:nvPr>
        </p:nvSpPr>
        <p:spPr>
          <a:xfrm>
            <a:off x="549275" y="107576"/>
            <a:ext cx="8042276" cy="1162510"/>
          </a:xfrm>
        </p:spPr>
        <p:txBody>
          <a:bodyPr/>
          <a:lstStyle/>
          <a:p>
            <a:pPr lvl="0"/>
            <a:r>
              <a:rPr lang="en-US" sz="3600" dirty="0" smtClean="0">
                <a:sym typeface="Calibri"/>
              </a:rPr>
              <a:t>Data warehousing in Facebook (case study)</a:t>
            </a:r>
            <a:endParaRPr lang="en-US" sz="3600" dirty="0">
              <a:sym typeface="Calibri"/>
            </a:endParaRPr>
          </a:p>
        </p:txBody>
      </p:sp>
      <p:sp>
        <p:nvSpPr>
          <p:cNvPr id="338" name="Shape 338"/>
          <p:cNvSpPr txBox="1">
            <a:spLocks noGrp="1"/>
          </p:cNvSpPr>
          <p:nvPr>
            <p:ph idx="1"/>
          </p:nvPr>
        </p:nvSpPr>
        <p:spPr>
          <a:xfrm>
            <a:off x="549275" y="1600201"/>
            <a:ext cx="4011717" cy="4343400"/>
          </a:xfrm>
        </p:spPr>
        <p:txBody>
          <a:bodyPr>
            <a:normAutofit fontScale="85000" lnSpcReduction="20000"/>
          </a:bodyPr>
          <a:lstStyle/>
          <a:p>
            <a:pPr lvl="0"/>
            <a:r>
              <a:rPr lang="en-US" dirty="0" err="1" smtClean="0">
                <a:sym typeface="Calibri"/>
              </a:rPr>
              <a:t>Hadoop</a:t>
            </a:r>
            <a:r>
              <a:rPr lang="en-US" dirty="0" smtClean="0">
                <a:sym typeface="Calibri"/>
              </a:rPr>
              <a:t>/Hive cluster</a:t>
            </a:r>
          </a:p>
          <a:p>
            <a:pPr lvl="1"/>
            <a:r>
              <a:rPr lang="en-US" dirty="0" smtClean="0">
                <a:sym typeface="Calibri"/>
              </a:rPr>
              <a:t>8400 cores</a:t>
            </a:r>
          </a:p>
          <a:p>
            <a:pPr lvl="1"/>
            <a:r>
              <a:rPr lang="en-US" dirty="0" smtClean="0">
                <a:sym typeface="Calibri"/>
              </a:rPr>
              <a:t>Raw storage capacity  ~12.5PB</a:t>
            </a:r>
          </a:p>
          <a:p>
            <a:pPr lvl="1"/>
            <a:r>
              <a:rPr lang="en-US" dirty="0" smtClean="0">
                <a:sym typeface="Calibri"/>
              </a:rPr>
              <a:t>8 cores + 12 TB per node</a:t>
            </a:r>
          </a:p>
          <a:p>
            <a:pPr lvl="1"/>
            <a:r>
              <a:rPr lang="en-US" dirty="0" smtClean="0">
                <a:sym typeface="Calibri"/>
              </a:rPr>
              <a:t>32 GB RAM per node</a:t>
            </a:r>
          </a:p>
          <a:p>
            <a:pPr lvl="1"/>
            <a:r>
              <a:rPr lang="en-US" dirty="0" smtClean="0">
                <a:sym typeface="Calibri"/>
              </a:rPr>
              <a:t>Two level network topology</a:t>
            </a:r>
          </a:p>
          <a:p>
            <a:pPr lvl="2"/>
            <a:r>
              <a:rPr lang="en-US" dirty="0" smtClean="0">
                <a:sym typeface="Calibri"/>
              </a:rPr>
              <a:t>1 </a:t>
            </a:r>
            <a:r>
              <a:rPr lang="en-US" dirty="0" err="1" smtClean="0">
                <a:sym typeface="Calibri"/>
              </a:rPr>
              <a:t>Gbit</a:t>
            </a:r>
            <a:r>
              <a:rPr lang="en-US" dirty="0" smtClean="0">
                <a:sym typeface="Calibri"/>
              </a:rPr>
              <a:t>/sec from node to rack switch</a:t>
            </a:r>
          </a:p>
          <a:p>
            <a:pPr lvl="2"/>
            <a:r>
              <a:rPr lang="en-US" dirty="0" smtClean="0">
                <a:sym typeface="Calibri"/>
              </a:rPr>
              <a:t>4 </a:t>
            </a:r>
            <a:r>
              <a:rPr lang="en-US" dirty="0" err="1" smtClean="0">
                <a:sym typeface="Calibri"/>
              </a:rPr>
              <a:t>Gbit</a:t>
            </a:r>
            <a:r>
              <a:rPr lang="en-US" dirty="0" smtClean="0">
                <a:sym typeface="Calibri"/>
              </a:rPr>
              <a:t>/sec to top level rack switch</a:t>
            </a:r>
          </a:p>
          <a:p>
            <a:pPr lvl="0"/>
            <a:r>
              <a:rPr lang="en-US" dirty="0" smtClean="0">
                <a:sym typeface="Calibri"/>
              </a:rPr>
              <a:t>2 clusters</a:t>
            </a:r>
          </a:p>
          <a:p>
            <a:pPr lvl="1"/>
            <a:r>
              <a:rPr lang="en-US" dirty="0" smtClean="0">
                <a:sym typeface="Calibri"/>
              </a:rPr>
              <a:t>One for </a:t>
            </a:r>
            <a:r>
              <a:rPr lang="en-US" dirty="0" err="1" smtClean="0">
                <a:sym typeface="Calibri"/>
              </a:rPr>
              <a:t>adhoc</a:t>
            </a:r>
            <a:r>
              <a:rPr lang="en-US" dirty="0" smtClean="0">
                <a:sym typeface="Calibri"/>
              </a:rPr>
              <a:t> users</a:t>
            </a:r>
          </a:p>
          <a:p>
            <a:pPr lvl="1"/>
            <a:r>
              <a:rPr lang="en-US" dirty="0" smtClean="0">
                <a:sym typeface="Calibri"/>
              </a:rPr>
              <a:t>One for strict SLA jobs</a:t>
            </a:r>
            <a:endParaRPr lang="en-US" dirty="0">
              <a:sym typeface="Calibri"/>
            </a:endParaRPr>
          </a:p>
        </p:txBody>
      </p:sp>
      <p:pic>
        <p:nvPicPr>
          <p:cNvPr id="339" name="Shape 339"/>
          <p:cNvPicPr preferRelativeResize="0"/>
          <p:nvPr/>
        </p:nvPicPr>
        <p:blipFill>
          <a:blip r:embed="rId3"/>
          <a:stretch>
            <a:fillRect/>
          </a:stretch>
        </p:blipFill>
        <p:spPr>
          <a:xfrm>
            <a:off x="4733903" y="1628800"/>
            <a:ext cx="4287061" cy="4235201"/>
          </a:xfrm>
          <a:prstGeom prst="rect">
            <a:avLst/>
          </a:prstGeom>
        </p:spPr>
      </p:pic>
    </p:spTree>
  </p:cSld>
  <p:clrMapOvr>
    <a:masterClrMapping/>
  </p:clrMapOvr>
  <p:transition xmlns:p14="http://schemas.microsoft.com/office/powerpoint/2010/main" spd="slow">
    <p:cu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Shape 346"/>
          <p:cNvSpPr txBox="1">
            <a:spLocks noGrp="1"/>
          </p:cNvSpPr>
          <p:nvPr>
            <p:ph idx="1"/>
          </p:nvPr>
        </p:nvSpPr>
        <p:spPr/>
        <p:txBody>
          <a:bodyPr/>
          <a:lstStyle/>
          <a:p>
            <a:pPr lvl="0"/>
            <a:r>
              <a:rPr lang="en-US" dirty="0" err="1" smtClean="0">
                <a:sym typeface="Calibri"/>
              </a:rPr>
              <a:t>Hadoop</a:t>
            </a:r>
            <a:r>
              <a:rPr lang="en-US" dirty="0" smtClean="0">
                <a:sym typeface="Calibri"/>
              </a:rPr>
              <a:t> / Hive usage</a:t>
            </a:r>
          </a:p>
          <a:p>
            <a:pPr lvl="1"/>
            <a:r>
              <a:rPr lang="en-US" dirty="0" smtClean="0">
                <a:sym typeface="Calibri"/>
              </a:rPr>
              <a:t>Statistics per day</a:t>
            </a:r>
          </a:p>
          <a:p>
            <a:pPr lvl="2"/>
            <a:r>
              <a:rPr lang="en-US" dirty="0" smtClean="0">
                <a:sym typeface="Calibri"/>
              </a:rPr>
              <a:t>12 TB of compressed new data added per day</a:t>
            </a:r>
          </a:p>
          <a:p>
            <a:pPr lvl="2"/>
            <a:r>
              <a:rPr lang="en-US" dirty="0" smtClean="0">
                <a:sym typeface="Calibri"/>
              </a:rPr>
              <a:t>135TB of compressed data scanned per day</a:t>
            </a:r>
          </a:p>
          <a:p>
            <a:pPr lvl="2"/>
            <a:r>
              <a:rPr lang="en-US" dirty="0" smtClean="0">
                <a:sym typeface="Calibri"/>
              </a:rPr>
              <a:t>7500+ Hive jobs per day</a:t>
            </a:r>
          </a:p>
          <a:p>
            <a:pPr lvl="2"/>
            <a:r>
              <a:rPr lang="en-US" dirty="0" smtClean="0">
                <a:sym typeface="Calibri"/>
              </a:rPr>
              <a:t>80k computing hours per day</a:t>
            </a:r>
          </a:p>
          <a:p>
            <a:pPr lvl="1"/>
            <a:r>
              <a:rPr lang="en-US" dirty="0" smtClean="0">
                <a:sym typeface="Calibri"/>
              </a:rPr>
              <a:t>Hive simplifies </a:t>
            </a:r>
            <a:r>
              <a:rPr lang="en-US" dirty="0" err="1" smtClean="0">
                <a:sym typeface="Calibri"/>
              </a:rPr>
              <a:t>Hadoop</a:t>
            </a:r>
            <a:endParaRPr lang="en-US" dirty="0" smtClean="0">
              <a:sym typeface="Calibri"/>
            </a:endParaRPr>
          </a:p>
          <a:p>
            <a:pPr lvl="2"/>
            <a:r>
              <a:rPr lang="en-US" dirty="0" smtClean="0">
                <a:sym typeface="Calibri"/>
              </a:rPr>
              <a:t>New engineers go through a Hive training session</a:t>
            </a:r>
          </a:p>
          <a:p>
            <a:pPr lvl="2"/>
            <a:r>
              <a:rPr lang="en-US" dirty="0" smtClean="0">
                <a:sym typeface="Calibri"/>
              </a:rPr>
              <a:t>~200 people/month run jobs on </a:t>
            </a:r>
            <a:r>
              <a:rPr lang="en-US" dirty="0" err="1" smtClean="0">
                <a:sym typeface="Calibri"/>
              </a:rPr>
              <a:t>Hadoop</a:t>
            </a:r>
            <a:r>
              <a:rPr lang="en-US" dirty="0" smtClean="0">
                <a:sym typeface="Calibri"/>
              </a:rPr>
              <a:t>/Hive</a:t>
            </a:r>
          </a:p>
          <a:p>
            <a:pPr lvl="2"/>
            <a:r>
              <a:rPr lang="en-US" dirty="0" smtClean="0">
                <a:sym typeface="Calibri"/>
              </a:rPr>
              <a:t>Analysts (non-engineers) use </a:t>
            </a:r>
            <a:r>
              <a:rPr lang="en-US" dirty="0" err="1" smtClean="0">
                <a:sym typeface="Calibri"/>
              </a:rPr>
              <a:t>Hadoop</a:t>
            </a:r>
            <a:r>
              <a:rPr lang="en-US" dirty="0" smtClean="0">
                <a:sym typeface="Calibri"/>
              </a:rPr>
              <a:t> through Hive</a:t>
            </a:r>
          </a:p>
          <a:p>
            <a:pPr lvl="2"/>
            <a:r>
              <a:rPr lang="en-US" dirty="0" smtClean="0">
                <a:sym typeface="Calibri"/>
              </a:rPr>
              <a:t>Most of jobs are Hive Jobs</a:t>
            </a:r>
          </a:p>
          <a:p>
            <a:endParaRPr lang="en-US" dirty="0">
              <a:sym typeface="Calibri"/>
            </a:endParaRPr>
          </a:p>
        </p:txBody>
      </p:sp>
      <p:sp>
        <p:nvSpPr>
          <p:cNvPr id="7" name="Shape 340"/>
          <p:cNvSpPr txBox="1">
            <a:spLocks noGrp="1"/>
          </p:cNvSpPr>
          <p:nvPr>
            <p:ph type="title"/>
          </p:nvPr>
        </p:nvSpPr>
        <p:spPr>
          <a:xfrm>
            <a:off x="549275" y="107576"/>
            <a:ext cx="8042276" cy="1162510"/>
          </a:xfrm>
        </p:spPr>
        <p:txBody>
          <a:bodyPr/>
          <a:lstStyle/>
          <a:p>
            <a:pPr lvl="0"/>
            <a:r>
              <a:rPr lang="en-US" sz="3600" dirty="0" smtClean="0">
                <a:sym typeface="Calibri"/>
              </a:rPr>
              <a:t>Data warehousing in Facebook (case study)</a:t>
            </a:r>
            <a:endParaRPr lang="en-US" sz="3600" dirty="0">
              <a:sym typeface="Calibri"/>
            </a:endParaRPr>
          </a:p>
        </p:txBody>
      </p:sp>
    </p:spTree>
  </p:cSld>
  <p:clrMapOvr>
    <a:masterClrMapping/>
  </p:clrMapOvr>
  <p:transition xmlns:p14="http://schemas.microsoft.com/office/powerpoint/2010/main" spd="slow">
    <p:cut/>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Shape 353"/>
          <p:cNvSpPr txBox="1">
            <a:spLocks noGrp="1"/>
          </p:cNvSpPr>
          <p:nvPr>
            <p:ph idx="1"/>
          </p:nvPr>
        </p:nvSpPr>
        <p:spPr>
          <a:xfrm>
            <a:off x="549275" y="1600201"/>
            <a:ext cx="8340950" cy="4343400"/>
          </a:xfrm>
        </p:spPr>
        <p:txBody>
          <a:bodyPr>
            <a:normAutofit fontScale="92500"/>
          </a:bodyPr>
          <a:lstStyle/>
          <a:p>
            <a:pPr lvl="0"/>
            <a:r>
              <a:rPr lang="en-US" dirty="0" smtClean="0">
                <a:sym typeface="Calibri"/>
              </a:rPr>
              <a:t>Types of Applications</a:t>
            </a:r>
          </a:p>
          <a:p>
            <a:pPr lvl="1"/>
            <a:r>
              <a:rPr lang="en-US" dirty="0" smtClean="0">
                <a:sym typeface="Calibri"/>
              </a:rPr>
              <a:t>Reporting</a:t>
            </a:r>
          </a:p>
          <a:p>
            <a:pPr lvl="2"/>
            <a:r>
              <a:rPr lang="en-US" dirty="0" err="1" smtClean="0">
                <a:sym typeface="Calibri"/>
              </a:rPr>
              <a:t>Eg</a:t>
            </a:r>
            <a:r>
              <a:rPr lang="en-US" dirty="0" smtClean="0">
                <a:sym typeface="Calibri"/>
              </a:rPr>
              <a:t>: Daily/ weekly aggregations of impression / click counts</a:t>
            </a:r>
          </a:p>
          <a:p>
            <a:pPr lvl="2"/>
            <a:r>
              <a:rPr lang="en-US" dirty="0" smtClean="0">
                <a:sym typeface="Calibri"/>
              </a:rPr>
              <a:t>Measures of user engagement</a:t>
            </a:r>
          </a:p>
          <a:p>
            <a:pPr lvl="2"/>
            <a:r>
              <a:rPr lang="en-US" dirty="0" err="1" smtClean="0">
                <a:sym typeface="Calibri"/>
              </a:rPr>
              <a:t>Microstrategy</a:t>
            </a:r>
            <a:r>
              <a:rPr lang="en-US" dirty="0" smtClean="0">
                <a:sym typeface="Calibri"/>
              </a:rPr>
              <a:t> reports</a:t>
            </a:r>
          </a:p>
          <a:p>
            <a:pPr lvl="1"/>
            <a:r>
              <a:rPr lang="en-US" dirty="0" smtClean="0">
                <a:sym typeface="Calibri"/>
              </a:rPr>
              <a:t>Ad hoc Analysis</a:t>
            </a:r>
          </a:p>
          <a:p>
            <a:pPr lvl="2"/>
            <a:r>
              <a:rPr lang="en-US" dirty="0" err="1" smtClean="0">
                <a:sym typeface="Calibri"/>
              </a:rPr>
              <a:t>Eg</a:t>
            </a:r>
            <a:r>
              <a:rPr lang="en-US" dirty="0" smtClean="0">
                <a:sym typeface="Calibri"/>
              </a:rPr>
              <a:t>: how many group admins broken down by state / country</a:t>
            </a:r>
          </a:p>
          <a:p>
            <a:pPr lvl="1"/>
            <a:r>
              <a:rPr lang="en-US" dirty="0" smtClean="0">
                <a:sym typeface="Calibri"/>
              </a:rPr>
              <a:t>Machine Learning (Assembling training data)</a:t>
            </a:r>
          </a:p>
          <a:p>
            <a:pPr lvl="2"/>
            <a:r>
              <a:rPr lang="en-US" dirty="0" smtClean="0">
                <a:sym typeface="Calibri"/>
              </a:rPr>
              <a:t>Ad Optimization</a:t>
            </a:r>
          </a:p>
          <a:p>
            <a:pPr lvl="2"/>
            <a:r>
              <a:rPr lang="en-US" dirty="0" err="1" smtClean="0">
                <a:sym typeface="Calibri"/>
              </a:rPr>
              <a:t>Eg</a:t>
            </a:r>
            <a:r>
              <a:rPr lang="en-US" dirty="0" smtClean="0">
                <a:sym typeface="Calibri"/>
              </a:rPr>
              <a:t>: User Engagement as a function of user attributes</a:t>
            </a:r>
          </a:p>
          <a:p>
            <a:pPr lvl="1"/>
            <a:r>
              <a:rPr lang="en-US" dirty="0" smtClean="0">
                <a:sym typeface="Calibri"/>
              </a:rPr>
              <a:t>Many others</a:t>
            </a:r>
            <a:endParaRPr lang="en-US" dirty="0">
              <a:sym typeface="Calibri"/>
            </a:endParaRPr>
          </a:p>
        </p:txBody>
      </p:sp>
      <p:sp>
        <p:nvSpPr>
          <p:cNvPr id="7" name="Shape 340"/>
          <p:cNvSpPr txBox="1">
            <a:spLocks noGrp="1"/>
          </p:cNvSpPr>
          <p:nvPr>
            <p:ph type="title"/>
          </p:nvPr>
        </p:nvSpPr>
        <p:spPr>
          <a:xfrm>
            <a:off x="549275" y="107576"/>
            <a:ext cx="8042276" cy="1162510"/>
          </a:xfrm>
        </p:spPr>
        <p:txBody>
          <a:bodyPr/>
          <a:lstStyle/>
          <a:p>
            <a:pPr lvl="0"/>
            <a:r>
              <a:rPr lang="en-US" sz="3600" dirty="0" smtClean="0">
                <a:sym typeface="Calibri"/>
              </a:rPr>
              <a:t>Data warehousing in Facebook (case study)</a:t>
            </a:r>
            <a:endParaRPr lang="en-US" sz="3600" dirty="0">
              <a:sym typeface="Calibri"/>
            </a:endParaRPr>
          </a:p>
        </p:txBody>
      </p:sp>
    </p:spTree>
  </p:cSld>
  <p:clrMapOvr>
    <a:masterClrMapping/>
  </p:clrMapOvr>
  <p:transition xmlns:p14="http://schemas.microsoft.com/office/powerpoint/2010/main" spd="slow">
    <p:cut/>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1" name="Shape 361"/>
          <p:cNvSpPr txBox="1">
            <a:spLocks noGrp="1"/>
          </p:cNvSpPr>
          <p:nvPr>
            <p:ph type="title"/>
          </p:nvPr>
        </p:nvSpPr>
        <p:spPr/>
        <p:txBody>
          <a:bodyPr/>
          <a:lstStyle/>
          <a:p>
            <a:pPr lvl="0"/>
            <a:r>
              <a:rPr lang="en-US" smtClean="0">
                <a:sym typeface="Calibri"/>
              </a:rPr>
              <a:t>Scribe</a:t>
            </a:r>
            <a:endParaRPr lang="en-US">
              <a:sym typeface="Calibri"/>
            </a:endParaRPr>
          </a:p>
        </p:txBody>
      </p:sp>
      <p:sp>
        <p:nvSpPr>
          <p:cNvPr id="360" name="Shape 360"/>
          <p:cNvSpPr txBox="1">
            <a:spLocks noGrp="1"/>
          </p:cNvSpPr>
          <p:nvPr>
            <p:ph idx="1"/>
          </p:nvPr>
        </p:nvSpPr>
        <p:spPr/>
        <p:txBody>
          <a:bodyPr>
            <a:normAutofit lnSpcReduction="10000"/>
          </a:bodyPr>
          <a:lstStyle/>
          <a:p>
            <a:pPr lvl="0"/>
            <a:r>
              <a:rPr lang="en-US" smtClean="0">
                <a:sym typeface="Calibri"/>
              </a:rPr>
              <a:t>A service for distributed log file collection</a:t>
            </a:r>
          </a:p>
          <a:p>
            <a:pPr lvl="0"/>
            <a:r>
              <a:rPr lang="en-US" smtClean="0">
                <a:sym typeface="Calibri"/>
              </a:rPr>
              <a:t>designed to run as a daemon process on every node in data center</a:t>
            </a:r>
          </a:p>
          <a:p>
            <a:pPr lvl="0"/>
            <a:r>
              <a:rPr lang="en-US" smtClean="0">
                <a:sym typeface="Calibri"/>
              </a:rPr>
              <a:t>forward log files from any process running on that machine back to a central pool of aggregators</a:t>
            </a:r>
          </a:p>
          <a:p>
            <a:pPr lvl="0"/>
            <a:r>
              <a:rPr lang="en-US" smtClean="0">
                <a:sym typeface="Calibri"/>
              </a:rPr>
              <a:t>Scribe is a server for aggregating streaming log data</a:t>
            </a:r>
          </a:p>
          <a:p>
            <a:pPr lvl="0"/>
            <a:r>
              <a:rPr lang="en-US" smtClean="0">
                <a:sym typeface="Calibri"/>
              </a:rPr>
              <a:t>designed to scale to a very large number of nodes and be robust to network and node failures</a:t>
            </a:r>
            <a:endParaRPr lang="en-US">
              <a:sym typeface="Calibri"/>
            </a:endParaRPr>
          </a:p>
        </p:txBody>
      </p:sp>
    </p:spTree>
  </p:cSld>
  <p:clrMapOvr>
    <a:masterClrMapping/>
  </p:clrMapOvr>
  <p:transition xmlns:p14="http://schemas.microsoft.com/office/powerpoint/2010/main" spd="slow">
    <p:cut/>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8" name="Shape 368"/>
          <p:cNvSpPr txBox="1">
            <a:spLocks noGrp="1"/>
          </p:cNvSpPr>
          <p:nvPr>
            <p:ph type="title"/>
          </p:nvPr>
        </p:nvSpPr>
        <p:spPr/>
        <p:txBody>
          <a:bodyPr/>
          <a:lstStyle/>
          <a:p>
            <a:pPr lvl="0"/>
            <a:r>
              <a:rPr lang="en-US" sz="4000" dirty="0" smtClean="0">
                <a:sym typeface="Calibri"/>
              </a:rPr>
              <a:t>Scribe and </a:t>
            </a:r>
            <a:r>
              <a:rPr lang="en-US" sz="4000" dirty="0" err="1" smtClean="0">
                <a:sym typeface="Calibri"/>
              </a:rPr>
              <a:t>Hadoop</a:t>
            </a:r>
            <a:r>
              <a:rPr lang="en-US" sz="4000" dirty="0" smtClean="0">
                <a:sym typeface="Calibri"/>
              </a:rPr>
              <a:t> clusters at Facebook</a:t>
            </a:r>
            <a:endParaRPr lang="en-US" sz="4000" dirty="0">
              <a:sym typeface="Calibri"/>
            </a:endParaRPr>
          </a:p>
        </p:txBody>
      </p:sp>
      <p:sp>
        <p:nvSpPr>
          <p:cNvPr id="367" name="Shape 367"/>
          <p:cNvSpPr txBox="1">
            <a:spLocks noGrp="1"/>
          </p:cNvSpPr>
          <p:nvPr>
            <p:ph idx="1"/>
          </p:nvPr>
        </p:nvSpPr>
        <p:spPr/>
        <p:txBody>
          <a:bodyPr/>
          <a:lstStyle/>
          <a:p>
            <a:pPr lvl="0"/>
            <a:r>
              <a:rPr lang="en-US" dirty="0" smtClean="0">
                <a:sym typeface="Calibri"/>
              </a:rPr>
              <a:t>Used to log Data from web servers</a:t>
            </a:r>
          </a:p>
          <a:p>
            <a:pPr lvl="0"/>
            <a:r>
              <a:rPr lang="en-US" dirty="0" smtClean="0">
                <a:sym typeface="Calibri"/>
              </a:rPr>
              <a:t>Clusters collocated with the web servers</a:t>
            </a:r>
          </a:p>
          <a:p>
            <a:pPr lvl="0"/>
            <a:r>
              <a:rPr lang="en-US" dirty="0" smtClean="0">
                <a:sym typeface="Calibri"/>
              </a:rPr>
              <a:t>Network is the biggest bottleneck</a:t>
            </a:r>
          </a:p>
          <a:p>
            <a:pPr lvl="0"/>
            <a:r>
              <a:rPr lang="en-US" dirty="0" smtClean="0">
                <a:sym typeface="Calibri"/>
              </a:rPr>
              <a:t>Typical cluster has about 50 nodes</a:t>
            </a:r>
            <a:endParaRPr lang="en-US" dirty="0">
              <a:sym typeface="Calibri"/>
            </a:endParaRPr>
          </a:p>
        </p:txBody>
      </p:sp>
    </p:spTree>
  </p:cSld>
  <p:clrMapOvr>
    <a:masterClrMapping/>
  </p:clrMapOvr>
  <p:transition xmlns:p14="http://schemas.microsoft.com/office/powerpoint/2010/main" spd="slow">
    <p:cut/>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pic>
        <p:nvPicPr>
          <p:cNvPr id="374" name="Shape 374"/>
          <p:cNvPicPr preferRelativeResize="0"/>
          <p:nvPr/>
        </p:nvPicPr>
        <p:blipFill>
          <a:blip r:embed="rId3"/>
          <a:stretch>
            <a:fillRect/>
          </a:stretch>
        </p:blipFill>
        <p:spPr>
          <a:xfrm>
            <a:off x="326157" y="1412775"/>
            <a:ext cx="8491686" cy="5355383"/>
          </a:xfrm>
          <a:prstGeom prst="rect">
            <a:avLst/>
          </a:prstGeom>
        </p:spPr>
      </p:pic>
      <p:sp>
        <p:nvSpPr>
          <p:cNvPr id="375" name="Shape 375"/>
          <p:cNvSpPr txBox="1">
            <a:spLocks noGrp="1"/>
          </p:cNvSpPr>
          <p:nvPr>
            <p:ph type="title"/>
          </p:nvPr>
        </p:nvSpPr>
        <p:spPr/>
        <p:txBody>
          <a:bodyPr/>
          <a:lstStyle/>
          <a:p>
            <a:pPr lvl="0"/>
            <a:r>
              <a:rPr lang="en-US" smtClean="0">
                <a:sym typeface="Calibri"/>
              </a:rPr>
              <a:t>Data Flow Architecture at Facebook</a:t>
            </a:r>
            <a:endParaRPr lang="en-US">
              <a:sym typeface="Calibri"/>
            </a:endParaRPr>
          </a:p>
        </p:txBody>
      </p:sp>
    </p:spTree>
  </p:cSld>
  <p:clrMapOvr>
    <a:masterClrMapping/>
  </p:clrMapOvr>
  <p:transition xmlns:p14="http://schemas.microsoft.com/office/powerpoint/2010/main" spd="slow">
    <p:cut/>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OK – what do we know so far?</a:t>
            </a:r>
            <a:endParaRPr lang="en-US" sz="4400" dirty="0"/>
          </a:p>
        </p:txBody>
      </p:sp>
      <p:sp>
        <p:nvSpPr>
          <p:cNvPr id="3" name="Content Placeholder 2"/>
          <p:cNvSpPr>
            <a:spLocks noGrp="1"/>
          </p:cNvSpPr>
          <p:nvPr>
            <p:ph idx="1"/>
          </p:nvPr>
        </p:nvSpPr>
        <p:spPr/>
        <p:txBody>
          <a:bodyPr>
            <a:normAutofit lnSpcReduction="10000"/>
          </a:bodyPr>
          <a:lstStyle/>
          <a:p>
            <a:r>
              <a:rPr lang="en-US" dirty="0" smtClean="0"/>
              <a:t>We’ve talked about </a:t>
            </a:r>
            <a:r>
              <a:rPr lang="en-US" dirty="0" err="1" smtClean="0"/>
              <a:t>MongoDB</a:t>
            </a:r>
            <a:r>
              <a:rPr lang="en-US" dirty="0" smtClean="0"/>
              <a:t> for reasonably-large-sized amounts of unstructured data, and processing it quickly</a:t>
            </a:r>
          </a:p>
          <a:p>
            <a:r>
              <a:rPr lang="en-US" dirty="0" smtClean="0"/>
              <a:t>We’ve talked about </a:t>
            </a:r>
            <a:r>
              <a:rPr lang="en-US" dirty="0" err="1" smtClean="0"/>
              <a:t>Hadoop</a:t>
            </a:r>
            <a:r>
              <a:rPr lang="en-US" dirty="0" smtClean="0"/>
              <a:t> (Hive, Scribe, </a:t>
            </a:r>
            <a:r>
              <a:rPr lang="en-US" dirty="0" err="1" smtClean="0"/>
              <a:t>etc</a:t>
            </a:r>
            <a:r>
              <a:rPr lang="en-US" dirty="0" smtClean="0"/>
              <a:t>) for unstructured data holding really large amounts of stuff so we can process and mine it with </a:t>
            </a:r>
            <a:r>
              <a:rPr lang="en-US" dirty="0" err="1" smtClean="0"/>
              <a:t>HiveQL</a:t>
            </a:r>
            <a:endParaRPr lang="en-US" dirty="0" smtClean="0"/>
          </a:p>
          <a:p>
            <a:r>
              <a:rPr lang="en-US" dirty="0" smtClean="0"/>
              <a:t>What if we have a combined need to process large and huge sets for the same app?  What if we need to process good amounts of unstructured data right away, while storing it as lots more for analysis later?</a:t>
            </a:r>
            <a:endParaRPr lang="en-US" dirty="0"/>
          </a:p>
        </p:txBody>
      </p:sp>
    </p:spTree>
    <p:extLst>
      <p:ext uri="{BB962C8B-B14F-4D97-AF65-F5344CB8AC3E}">
        <p14:creationId xmlns:p14="http://schemas.microsoft.com/office/powerpoint/2010/main" val="164901020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p:nvPr>
        </p:nvSpPr>
        <p:spPr>
          <a:xfrm>
            <a:off x="892969" y="178594"/>
            <a:ext cx="7358063" cy="1054409"/>
          </a:xfrm>
        </p:spPr>
        <p:txBody>
          <a:bodyPr/>
          <a:lstStyle/>
          <a:p>
            <a:r>
              <a:rPr lang="en-US" sz="3600" dirty="0"/>
              <a:t>Applications have complex needs</a:t>
            </a:r>
          </a:p>
        </p:txBody>
      </p:sp>
      <p:sp>
        <p:nvSpPr>
          <p:cNvPr id="32770" name="Rectangle 2"/>
          <p:cNvSpPr>
            <a:spLocks noGrp="1" noChangeArrowheads="1"/>
          </p:cNvSpPr>
          <p:nvPr>
            <p:ph type="body" idx="1"/>
          </p:nvPr>
        </p:nvSpPr>
        <p:spPr>
          <a:xfrm>
            <a:off x="634008" y="1742892"/>
            <a:ext cx="7875984" cy="4615045"/>
          </a:xfrm>
        </p:spPr>
        <p:txBody>
          <a:bodyPr lIns="0" tIns="0" rIns="0" bIns="0"/>
          <a:lstStyle/>
          <a:p>
            <a:pPr defTabSz="389544">
              <a:spcBef>
                <a:spcPts val="1547"/>
              </a:spcBef>
            </a:pPr>
            <a:r>
              <a:rPr lang="en-US" sz="2700" dirty="0" smtClean="0"/>
              <a:t>Lets use </a:t>
            </a:r>
            <a:r>
              <a:rPr lang="en-US" sz="2700" dirty="0"/>
              <a:t>the best tool for the job</a:t>
            </a:r>
          </a:p>
          <a:p>
            <a:pPr defTabSz="389544">
              <a:spcBef>
                <a:spcPts val="1547"/>
              </a:spcBef>
            </a:pPr>
            <a:r>
              <a:rPr lang="en-US" sz="2700" dirty="0"/>
              <a:t>Often more than one tool is needed</a:t>
            </a:r>
          </a:p>
          <a:p>
            <a:pPr defTabSz="389544">
              <a:spcBef>
                <a:spcPts val="1547"/>
              </a:spcBef>
            </a:pPr>
            <a:r>
              <a:rPr lang="en-US" sz="2700" dirty="0" err="1"/>
              <a:t>MongoDB</a:t>
            </a:r>
            <a:r>
              <a:rPr lang="en-US" sz="2700" dirty="0"/>
              <a:t> ideal operational database</a:t>
            </a:r>
          </a:p>
          <a:p>
            <a:pPr defTabSz="389544">
              <a:spcBef>
                <a:spcPts val="1547"/>
              </a:spcBef>
            </a:pPr>
            <a:r>
              <a:rPr lang="en-US" sz="2700" dirty="0" err="1"/>
              <a:t>MongoDB</a:t>
            </a:r>
            <a:r>
              <a:rPr lang="en-US" sz="2700" dirty="0"/>
              <a:t> ideal for BIG </a:t>
            </a:r>
            <a:r>
              <a:rPr lang="en-US" sz="2700" dirty="0" smtClean="0"/>
              <a:t>data, but</a:t>
            </a:r>
            <a:endParaRPr lang="en-US" sz="2700" dirty="0"/>
          </a:p>
          <a:p>
            <a:pPr defTabSz="389544">
              <a:spcBef>
                <a:spcPts val="1547"/>
              </a:spcBef>
            </a:pPr>
            <a:r>
              <a:rPr lang="en-US" sz="2700" dirty="0" smtClean="0"/>
              <a:t>Not really a </a:t>
            </a:r>
            <a:r>
              <a:rPr lang="en-US" sz="2700" dirty="0"/>
              <a:t>data processing engine</a:t>
            </a:r>
          </a:p>
          <a:p>
            <a:pPr defTabSz="389544">
              <a:spcBef>
                <a:spcPts val="1547"/>
              </a:spcBef>
            </a:pPr>
            <a:r>
              <a:rPr lang="en-US" sz="2700" dirty="0"/>
              <a:t>For heavy processing needs use tool designed for that job ... </a:t>
            </a:r>
            <a:r>
              <a:rPr lang="en-US" sz="2700" dirty="0" err="1"/>
              <a:t>Hadoop</a:t>
            </a:r>
            <a:r>
              <a:rPr lang="en-US" sz="2700" dirty="0"/>
              <a:t> </a:t>
            </a:r>
            <a:endParaRPr lang="en-US" sz="2700" dirty="0" smtClean="0"/>
          </a:p>
        </p:txBody>
      </p:sp>
    </p:spTree>
    <p:extLst>
      <p:ext uri="{BB962C8B-B14F-4D97-AF65-F5344CB8AC3E}">
        <p14:creationId xmlns:p14="http://schemas.microsoft.com/office/powerpoint/2010/main" val="2021904577"/>
      </p:ext>
    </p:extLst>
  </p:cSld>
  <p:clrMapOvr>
    <a:masterClrMapping/>
  </p:clrMapOvr>
  <p:transition xmlns:p14="http://schemas.microsoft.com/office/powerpoint/2010/mai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079074"/>
          </a:xfrm>
        </p:spPr>
        <p:txBody>
          <a:bodyPr/>
          <a:lstStyle/>
          <a:p>
            <a:r>
              <a:rPr lang="en-US" sz="4000" dirty="0" err="1" smtClean="0"/>
              <a:t>MongoDB</a:t>
            </a:r>
            <a:r>
              <a:rPr lang="en-US" sz="4000" dirty="0" smtClean="0"/>
              <a:t> &amp; </a:t>
            </a:r>
            <a:r>
              <a:rPr lang="en-US" sz="4000" dirty="0" err="1" smtClean="0"/>
              <a:t>Hadoop</a:t>
            </a:r>
            <a:r>
              <a:rPr lang="en-US" sz="4000" dirty="0" smtClean="0"/>
              <a:t> together</a:t>
            </a:r>
            <a:endParaRPr lang="en-US" sz="4000" dirty="0"/>
          </a:p>
        </p:txBody>
      </p:sp>
      <p:sp>
        <p:nvSpPr>
          <p:cNvPr id="6" name="Shape 196"/>
          <p:cNvSpPr txBox="1">
            <a:spLocks/>
          </p:cNvSpPr>
          <p:nvPr/>
        </p:nvSpPr>
        <p:spPr>
          <a:xfrm>
            <a:off x="4776535" y="1605842"/>
            <a:ext cx="4020987" cy="4343400"/>
          </a:xfrm>
          <a:prstGeom prst="rect">
            <a:avLst/>
          </a:prstGeom>
        </p:spPr>
        <p:txBody>
          <a:bodyPr vert="horz" lIns="91440" tIns="45720" rIns="91440" bIns="45720" rtlCol="0">
            <a:normAutofit/>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r>
              <a:rPr lang="en-US" dirty="0" err="1" smtClean="0">
                <a:sym typeface="Calibri"/>
              </a:rPr>
              <a:t>Hadoop</a:t>
            </a:r>
            <a:endParaRPr lang="en-US" dirty="0" smtClean="0">
              <a:sym typeface="Calibri"/>
            </a:endParaRPr>
          </a:p>
          <a:p>
            <a:pPr lvl="1"/>
            <a:r>
              <a:rPr lang="en-US" dirty="0" smtClean="0">
                <a:sym typeface="Calibri"/>
              </a:rPr>
              <a:t>Massively scalable data</a:t>
            </a:r>
          </a:p>
          <a:p>
            <a:pPr lvl="1"/>
            <a:r>
              <a:rPr lang="en-US" dirty="0" smtClean="0">
                <a:sym typeface="Calibri"/>
              </a:rPr>
              <a:t>100PB of data</a:t>
            </a:r>
          </a:p>
          <a:p>
            <a:pPr lvl="1"/>
            <a:r>
              <a:rPr lang="en-US" dirty="0" err="1" smtClean="0">
                <a:sym typeface="Calibri"/>
              </a:rPr>
              <a:t>Injest</a:t>
            </a:r>
            <a:r>
              <a:rPr lang="en-US" dirty="0" smtClean="0">
                <a:sym typeface="Calibri"/>
              </a:rPr>
              <a:t> at scale</a:t>
            </a:r>
          </a:p>
          <a:p>
            <a:pPr lvl="1"/>
            <a:r>
              <a:rPr lang="en-US" dirty="0" smtClean="0">
                <a:sym typeface="Calibri"/>
              </a:rPr>
              <a:t>Sensor data</a:t>
            </a:r>
          </a:p>
          <a:p>
            <a:pPr lvl="1"/>
            <a:r>
              <a:rPr lang="en-US" dirty="0" smtClean="0">
                <a:sym typeface="Calibri"/>
              </a:rPr>
              <a:t>Clickstream</a:t>
            </a:r>
          </a:p>
          <a:p>
            <a:pPr lvl="1"/>
            <a:r>
              <a:rPr lang="en-US" dirty="0" smtClean="0">
                <a:sym typeface="Calibri"/>
              </a:rPr>
              <a:t>Online gaming data (user activity, time online, activities performed, </a:t>
            </a:r>
            <a:r>
              <a:rPr lang="en-US" dirty="0" err="1" smtClean="0">
                <a:sym typeface="Calibri"/>
              </a:rPr>
              <a:t>etc</a:t>
            </a:r>
            <a:r>
              <a:rPr lang="en-US" dirty="0" smtClean="0">
                <a:sym typeface="Calibri"/>
              </a:rPr>
              <a:t>)</a:t>
            </a:r>
          </a:p>
          <a:p>
            <a:pPr lvl="1"/>
            <a:r>
              <a:rPr lang="en-US" dirty="0" smtClean="0">
                <a:sym typeface="Calibri"/>
              </a:rPr>
              <a:t>Later analytics</a:t>
            </a:r>
            <a:endParaRPr lang="en-US" dirty="0">
              <a:sym typeface="Calibri"/>
            </a:endParaRPr>
          </a:p>
        </p:txBody>
      </p:sp>
      <p:sp>
        <p:nvSpPr>
          <p:cNvPr id="7" name="Shape 196"/>
          <p:cNvSpPr txBox="1">
            <a:spLocks/>
          </p:cNvSpPr>
          <p:nvPr/>
        </p:nvSpPr>
        <p:spPr>
          <a:xfrm>
            <a:off x="549275" y="1605842"/>
            <a:ext cx="4030257" cy="4476819"/>
          </a:xfrm>
          <a:prstGeom prst="rect">
            <a:avLst/>
          </a:prstGeom>
        </p:spPr>
        <p:txBody>
          <a:bodyPr vert="horz" lIns="91440" tIns="45720" rIns="91440" bIns="45720" rtlCol="0">
            <a:normAutofit/>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r>
              <a:rPr lang="en-US" dirty="0" err="1" smtClean="0">
                <a:sym typeface="Calibri"/>
              </a:rPr>
              <a:t>MongoDB</a:t>
            </a:r>
            <a:endParaRPr lang="en-US" dirty="0" smtClean="0">
              <a:sym typeface="Calibri"/>
            </a:endParaRPr>
          </a:p>
          <a:p>
            <a:pPr lvl="1"/>
            <a:r>
              <a:rPr lang="en-US" dirty="0" smtClean="0">
                <a:sym typeface="Calibri"/>
              </a:rPr>
              <a:t>Online processing</a:t>
            </a:r>
          </a:p>
          <a:p>
            <a:pPr lvl="1"/>
            <a:r>
              <a:rPr lang="en-US" dirty="0" smtClean="0">
                <a:sym typeface="Calibri"/>
              </a:rPr>
              <a:t>Working on small subsets at a time</a:t>
            </a:r>
          </a:p>
          <a:p>
            <a:pPr lvl="1"/>
            <a:r>
              <a:rPr lang="en-US" dirty="0" smtClean="0">
                <a:sym typeface="Calibri"/>
              </a:rPr>
              <a:t>Processing document store data (like game data) while interacting in game (items/HP/XP, graphics, stage, </a:t>
            </a:r>
            <a:r>
              <a:rPr lang="en-US" dirty="0" err="1" smtClean="0">
                <a:sym typeface="Calibri"/>
              </a:rPr>
              <a:t>etc</a:t>
            </a:r>
            <a:r>
              <a:rPr lang="en-US" dirty="0" smtClean="0">
                <a:sym typeface="Calibri"/>
              </a:rPr>
              <a:t>)</a:t>
            </a:r>
            <a:endParaRPr lang="en-US" dirty="0">
              <a:sym typeface="Calibri"/>
            </a:endParaRPr>
          </a:p>
        </p:txBody>
      </p:sp>
    </p:spTree>
    <p:extLst>
      <p:ext uri="{BB962C8B-B14F-4D97-AF65-F5344CB8AC3E}">
        <p14:creationId xmlns:p14="http://schemas.microsoft.com/office/powerpoint/2010/main" val="12491744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549275" y="107576"/>
            <a:ext cx="8042276" cy="514286"/>
          </a:xfrm>
        </p:spPr>
        <p:txBody>
          <a:bodyPr/>
          <a:lstStyle/>
          <a:p>
            <a:pPr lvl="0"/>
            <a:r>
              <a:rPr lang="en-US" sz="2800" dirty="0" smtClean="0">
                <a:sym typeface="Calibri"/>
              </a:rPr>
              <a:t>Scale of data</a:t>
            </a:r>
            <a:endParaRPr lang="en-US" sz="2800" dirty="0">
              <a:sym typeface="Calibri"/>
            </a:endParaRPr>
          </a:p>
        </p:txBody>
      </p:sp>
      <p:pic>
        <p:nvPicPr>
          <p:cNvPr id="2" name="Picture 1" descr="IBM_-_What_is_big_data_.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0067" y="621862"/>
            <a:ext cx="7068206" cy="6157310"/>
          </a:xfrm>
          <a:prstGeom prst="rect">
            <a:avLst/>
          </a:prstGeom>
        </p:spPr>
      </p:pic>
    </p:spTree>
    <p:extLst>
      <p:ext uri="{BB962C8B-B14F-4D97-AF65-F5344CB8AC3E}">
        <p14:creationId xmlns:p14="http://schemas.microsoft.com/office/powerpoint/2010/main" val="4267099912"/>
      </p:ext>
    </p:extLst>
  </p:cSld>
  <p:clrMapOvr>
    <a:masterClrMapping/>
  </p:clrMapOvr>
  <p:transition xmlns:p14="http://schemas.microsoft.com/office/powerpoint/2010/main" spd="slow">
    <p:cut/>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Grp="1" noChangeArrowheads="1"/>
          </p:cNvSpPr>
          <p:nvPr>
            <p:ph type="title"/>
          </p:nvPr>
        </p:nvSpPr>
        <p:spPr>
          <a:xfrm>
            <a:off x="549275" y="107576"/>
            <a:ext cx="8042276" cy="1041991"/>
          </a:xfrm>
        </p:spPr>
        <p:txBody>
          <a:bodyPr lIns="0" tIns="0" rIns="0" bIns="0"/>
          <a:lstStyle/>
          <a:p>
            <a:pPr defTabSz="397357"/>
            <a:r>
              <a:rPr lang="en-US" sz="4800" dirty="0" err="1"/>
              <a:t>MongoDB</a:t>
            </a:r>
            <a:r>
              <a:rPr lang="en-US" sz="4800" dirty="0"/>
              <a:t> </a:t>
            </a:r>
            <a:r>
              <a:rPr lang="en-US" sz="4800" dirty="0" err="1" smtClean="0"/>
              <a:t>MapReduce</a:t>
            </a:r>
            <a:r>
              <a:rPr lang="en-US" sz="4800" dirty="0" smtClean="0"/>
              <a:t> </a:t>
            </a:r>
            <a:endParaRPr lang="en-US" sz="4000" dirty="0"/>
          </a:p>
        </p:txBody>
      </p:sp>
      <p:sp>
        <p:nvSpPr>
          <p:cNvPr id="33794" name="Rectangle 2"/>
          <p:cNvSpPr>
            <a:spLocks noGrp="1" noChangeArrowheads="1"/>
          </p:cNvSpPr>
          <p:nvPr>
            <p:ph type="body" idx="1"/>
          </p:nvPr>
        </p:nvSpPr>
        <p:spPr>
          <a:xfrm>
            <a:off x="401836" y="1715080"/>
            <a:ext cx="8215313" cy="4249952"/>
          </a:xfrm>
        </p:spPr>
        <p:txBody>
          <a:bodyPr lIns="0" tIns="0" rIns="0" bIns="0"/>
          <a:lstStyle/>
          <a:p>
            <a:pPr defTabSz="369453">
              <a:spcBef>
                <a:spcPts val="1477"/>
              </a:spcBef>
            </a:pPr>
            <a:r>
              <a:rPr lang="en-US" sz="2600" dirty="0" err="1"/>
              <a:t>MongoDB</a:t>
            </a:r>
            <a:r>
              <a:rPr lang="en-US" sz="2600" dirty="0"/>
              <a:t> map reduce quite capable... but with limits</a:t>
            </a:r>
          </a:p>
          <a:p>
            <a:pPr lvl="1" defTabSz="369453">
              <a:spcBef>
                <a:spcPts val="1477"/>
              </a:spcBef>
            </a:pPr>
            <a:r>
              <a:rPr lang="en-US" dirty="0" err="1" smtClean="0"/>
              <a:t>Javascript</a:t>
            </a:r>
            <a:r>
              <a:rPr lang="en-US" dirty="0" smtClean="0"/>
              <a:t> </a:t>
            </a:r>
            <a:r>
              <a:rPr lang="en-US" dirty="0"/>
              <a:t>not best language for processing map</a:t>
            </a:r>
            <a:br>
              <a:rPr lang="en-US" dirty="0"/>
            </a:br>
            <a:r>
              <a:rPr lang="en-US" dirty="0"/>
              <a:t>  reduce </a:t>
            </a:r>
          </a:p>
          <a:p>
            <a:pPr lvl="1" defTabSz="369453">
              <a:spcBef>
                <a:spcPts val="1477"/>
              </a:spcBef>
            </a:pPr>
            <a:r>
              <a:rPr lang="en-US" dirty="0" err="1" smtClean="0"/>
              <a:t>Javascript</a:t>
            </a:r>
            <a:r>
              <a:rPr lang="en-US" dirty="0" smtClean="0"/>
              <a:t> </a:t>
            </a:r>
            <a:r>
              <a:rPr lang="en-US" dirty="0"/>
              <a:t>limited in external data processing</a:t>
            </a:r>
            <a:br>
              <a:rPr lang="en-US" dirty="0"/>
            </a:br>
            <a:r>
              <a:rPr lang="en-US" dirty="0"/>
              <a:t>  libraries</a:t>
            </a:r>
          </a:p>
          <a:p>
            <a:pPr lvl="1" defTabSz="369453">
              <a:spcBef>
                <a:spcPts val="1477"/>
              </a:spcBef>
            </a:pPr>
            <a:r>
              <a:rPr lang="en-US" dirty="0" smtClean="0"/>
              <a:t>Adds </a:t>
            </a:r>
            <a:r>
              <a:rPr lang="en-US" dirty="0"/>
              <a:t>load to data store</a:t>
            </a:r>
          </a:p>
          <a:p>
            <a:pPr lvl="1" defTabSz="369453">
              <a:spcBef>
                <a:spcPts val="1477"/>
              </a:spcBef>
            </a:pPr>
            <a:r>
              <a:rPr lang="en-US" dirty="0" err="1" smtClean="0"/>
              <a:t>Sharded</a:t>
            </a:r>
            <a:r>
              <a:rPr lang="en-US" dirty="0" smtClean="0"/>
              <a:t> </a:t>
            </a:r>
            <a:r>
              <a:rPr lang="en-US" dirty="0"/>
              <a:t>environments do parallel processing</a:t>
            </a:r>
          </a:p>
        </p:txBody>
      </p:sp>
    </p:spTree>
    <p:extLst>
      <p:ext uri="{BB962C8B-B14F-4D97-AF65-F5344CB8AC3E}">
        <p14:creationId xmlns:p14="http://schemas.microsoft.com/office/powerpoint/2010/main" val="821071479"/>
      </p:ext>
    </p:extLst>
  </p:cSld>
  <p:clrMapOvr>
    <a:masterClrMapping/>
  </p:clrMapOvr>
  <p:transition xmlns:p14="http://schemas.microsoft.com/office/powerpoint/2010/mai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a:xfrm>
            <a:off x="901899" y="18541"/>
            <a:ext cx="7358063" cy="908529"/>
          </a:xfrm>
        </p:spPr>
        <p:txBody>
          <a:bodyPr lIns="0" tIns="0" rIns="0" bIns="0"/>
          <a:lstStyle/>
          <a:p>
            <a:pPr defTabSz="397357"/>
            <a:r>
              <a:rPr lang="en-US" sz="4800" dirty="0" err="1"/>
              <a:t>MongoDB</a:t>
            </a:r>
            <a:r>
              <a:rPr lang="en-US" sz="4800" dirty="0"/>
              <a:t> Map Reduce</a:t>
            </a:r>
            <a:endParaRPr lang="en-US" sz="4000" dirty="0"/>
          </a:p>
        </p:txBody>
      </p:sp>
      <p:pic>
        <p:nvPicPr>
          <p:cNvPr id="2" name="Picture 1" descr="map-reduc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839" y="1114547"/>
            <a:ext cx="8040833" cy="5743453"/>
          </a:xfrm>
          <a:prstGeom prst="rect">
            <a:avLst/>
          </a:prstGeom>
        </p:spPr>
      </p:pic>
    </p:spTree>
    <p:extLst>
      <p:ext uri="{BB962C8B-B14F-4D97-AF65-F5344CB8AC3E}">
        <p14:creationId xmlns:p14="http://schemas.microsoft.com/office/powerpoint/2010/main" val="3451865586"/>
      </p:ext>
    </p:extLst>
  </p:cSld>
  <p:clrMapOvr>
    <a:masterClrMapping/>
  </p:clrMapOvr>
  <p:transition xmlns:p14="http://schemas.microsoft.com/office/powerpoint/2010/mai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Grp="1" noChangeArrowheads="1"/>
          </p:cNvSpPr>
          <p:nvPr>
            <p:ph type="title"/>
          </p:nvPr>
        </p:nvSpPr>
        <p:spPr>
          <a:xfrm>
            <a:off x="549275" y="107576"/>
            <a:ext cx="8042276" cy="1079074"/>
          </a:xfrm>
        </p:spPr>
        <p:txBody>
          <a:bodyPr lIns="0" tIns="0" rIns="0" bIns="0"/>
          <a:lstStyle/>
          <a:p>
            <a:pPr defTabSz="389544"/>
            <a:r>
              <a:rPr lang="en-US" sz="4800" dirty="0" err="1"/>
              <a:t>MongoDB</a:t>
            </a:r>
            <a:r>
              <a:rPr lang="en-US" sz="4800" dirty="0"/>
              <a:t> </a:t>
            </a:r>
            <a:r>
              <a:rPr lang="en-US" sz="4800" dirty="0" smtClean="0"/>
              <a:t>Aggregation </a:t>
            </a:r>
            <a:endParaRPr lang="en-US" sz="4000" dirty="0"/>
          </a:p>
        </p:txBody>
      </p:sp>
      <p:sp>
        <p:nvSpPr>
          <p:cNvPr id="34818" name="Rectangle 2"/>
          <p:cNvSpPr>
            <a:spLocks noGrp="1" noChangeArrowheads="1"/>
          </p:cNvSpPr>
          <p:nvPr>
            <p:ph type="body" idx="1"/>
          </p:nvPr>
        </p:nvSpPr>
        <p:spPr>
          <a:xfrm>
            <a:off x="339328" y="1807787"/>
            <a:ext cx="8483203" cy="4478714"/>
          </a:xfrm>
        </p:spPr>
        <p:txBody>
          <a:bodyPr lIns="0" tIns="0" rIns="0" bIns="0">
            <a:normAutofit/>
          </a:bodyPr>
          <a:lstStyle/>
          <a:p>
            <a:pPr defTabSz="381731">
              <a:spcBef>
                <a:spcPts val="1547"/>
              </a:spcBef>
            </a:pPr>
            <a:r>
              <a:rPr lang="en-US" sz="2700" dirty="0"/>
              <a:t>Most uses of </a:t>
            </a:r>
            <a:r>
              <a:rPr lang="en-US" sz="2700" dirty="0" err="1"/>
              <a:t>MongoDB</a:t>
            </a:r>
            <a:r>
              <a:rPr lang="en-US" sz="2700" dirty="0"/>
              <a:t> Map Reduce were for aggregation</a:t>
            </a:r>
          </a:p>
          <a:p>
            <a:pPr defTabSz="381731">
              <a:spcBef>
                <a:spcPts val="1547"/>
              </a:spcBef>
            </a:pPr>
            <a:r>
              <a:rPr lang="en-US" sz="2700" dirty="0"/>
              <a:t>Aggregation Framework optimized for aggregate queries</a:t>
            </a:r>
          </a:p>
          <a:p>
            <a:pPr defTabSz="381731">
              <a:spcBef>
                <a:spcPts val="1547"/>
              </a:spcBef>
            </a:pPr>
            <a:r>
              <a:rPr lang="en-US" sz="2700" dirty="0"/>
              <a:t>Fixes some of limits of </a:t>
            </a:r>
            <a:r>
              <a:rPr lang="en-US" sz="2700" dirty="0" err="1"/>
              <a:t>MongoDB</a:t>
            </a:r>
            <a:r>
              <a:rPr lang="en-US" sz="2700" dirty="0"/>
              <a:t> MR</a:t>
            </a:r>
          </a:p>
          <a:p>
            <a:pPr lvl="1" defTabSz="381731">
              <a:spcBef>
                <a:spcPts val="1547"/>
              </a:spcBef>
            </a:pPr>
            <a:r>
              <a:rPr lang="en-US" sz="2500" dirty="0" smtClean="0"/>
              <a:t>Can </a:t>
            </a:r>
            <a:r>
              <a:rPr lang="en-US" sz="2500" dirty="0"/>
              <a:t>do </a:t>
            </a:r>
            <a:r>
              <a:rPr lang="en-US" sz="2500" dirty="0" err="1"/>
              <a:t>realtime</a:t>
            </a:r>
            <a:r>
              <a:rPr lang="en-US" sz="2500" dirty="0"/>
              <a:t> aggregation similar to SQL </a:t>
            </a:r>
            <a:r>
              <a:rPr lang="en-US" sz="2500" dirty="0" err="1"/>
              <a:t>GroupBy</a:t>
            </a:r>
            <a:endParaRPr lang="en-US" sz="2500" dirty="0"/>
          </a:p>
          <a:p>
            <a:pPr lvl="1" defTabSz="381731">
              <a:spcBef>
                <a:spcPts val="1547"/>
              </a:spcBef>
            </a:pPr>
            <a:r>
              <a:rPr lang="en-US" sz="2500" dirty="0" smtClean="0"/>
              <a:t>parallel </a:t>
            </a:r>
            <a:r>
              <a:rPr lang="en-US" sz="2500" dirty="0"/>
              <a:t>processing on </a:t>
            </a:r>
            <a:r>
              <a:rPr lang="en-US" sz="2500" dirty="0" err="1"/>
              <a:t>sharded</a:t>
            </a:r>
            <a:r>
              <a:rPr lang="en-US" sz="2500" dirty="0"/>
              <a:t> clusters</a:t>
            </a:r>
            <a:endParaRPr lang="en-US" dirty="0"/>
          </a:p>
        </p:txBody>
      </p:sp>
    </p:spTree>
    <p:extLst>
      <p:ext uri="{BB962C8B-B14F-4D97-AF65-F5344CB8AC3E}">
        <p14:creationId xmlns:p14="http://schemas.microsoft.com/office/powerpoint/2010/main" val="26536943"/>
      </p:ext>
    </p:extLst>
  </p:cSld>
  <p:clrMapOvr>
    <a:masterClrMapping/>
  </p:clrMapOvr>
  <p:transition xmlns:p14="http://schemas.microsoft.com/office/powerpoint/2010/mai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Grp="1" noChangeArrowheads="1"/>
          </p:cNvSpPr>
          <p:nvPr>
            <p:ph type="title"/>
          </p:nvPr>
        </p:nvSpPr>
        <p:spPr>
          <a:xfrm>
            <a:off x="549275" y="107576"/>
            <a:ext cx="8042276" cy="1004908"/>
          </a:xfrm>
        </p:spPr>
        <p:txBody>
          <a:bodyPr lIns="0" tIns="0" rIns="0" bIns="0"/>
          <a:lstStyle/>
          <a:p>
            <a:pPr defTabSz="389544"/>
            <a:r>
              <a:rPr lang="en-US" sz="4400" dirty="0" err="1"/>
              <a:t>MongoDB</a:t>
            </a:r>
            <a:r>
              <a:rPr lang="en-US" sz="4400" dirty="0"/>
              <a:t>  Aggregation </a:t>
            </a:r>
            <a:endParaRPr lang="en-US" sz="3600" dirty="0"/>
          </a:p>
        </p:txBody>
      </p:sp>
      <p:pic>
        <p:nvPicPr>
          <p:cNvPr id="3" name="Picture 2" descr="aggregation-pipelin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7843" y="1378253"/>
            <a:ext cx="6499810" cy="4842359"/>
          </a:xfrm>
          <a:prstGeom prst="rect">
            <a:avLst/>
          </a:prstGeom>
        </p:spPr>
      </p:pic>
    </p:spTree>
    <p:extLst>
      <p:ext uri="{BB962C8B-B14F-4D97-AF65-F5344CB8AC3E}">
        <p14:creationId xmlns:p14="http://schemas.microsoft.com/office/powerpoint/2010/main" val="1293092327"/>
      </p:ext>
    </p:extLst>
  </p:cSld>
  <p:clrMapOvr>
    <a:masterClrMapping/>
  </p:clrMapOvr>
  <p:transition xmlns:p14="http://schemas.microsoft.com/office/powerpoint/2010/mai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a:xfrm>
            <a:off x="901899" y="18541"/>
            <a:ext cx="7358063" cy="908529"/>
          </a:xfrm>
        </p:spPr>
        <p:txBody>
          <a:bodyPr lIns="0" tIns="0" rIns="0" bIns="0"/>
          <a:lstStyle/>
          <a:p>
            <a:pPr defTabSz="397357"/>
            <a:r>
              <a:rPr lang="en-US" sz="4800" dirty="0" err="1"/>
              <a:t>MongoDB</a:t>
            </a:r>
            <a:r>
              <a:rPr lang="en-US" sz="4800" dirty="0"/>
              <a:t> Map Reduce</a:t>
            </a:r>
            <a:endParaRPr lang="en-US" sz="4000" dirty="0"/>
          </a:p>
        </p:txBody>
      </p:sp>
      <p:pic>
        <p:nvPicPr>
          <p:cNvPr id="35842" name="Picture 2" descr="droppedImage.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1899" y="1237879"/>
            <a:ext cx="7339087" cy="54214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2932535116"/>
      </p:ext>
    </p:extLst>
  </p:cSld>
  <p:clrMapOvr>
    <a:masterClrMapping/>
  </p:clrMapOvr>
  <p:transition xmlns:p14="http://schemas.microsoft.com/office/powerpoint/2010/mai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Grp="1" noChangeArrowheads="1"/>
          </p:cNvSpPr>
          <p:nvPr>
            <p:ph type="title"/>
          </p:nvPr>
        </p:nvSpPr>
        <p:spPr>
          <a:xfrm>
            <a:off x="892969" y="46353"/>
            <a:ext cx="7358063" cy="917800"/>
          </a:xfrm>
        </p:spPr>
        <p:txBody>
          <a:bodyPr lIns="0" tIns="0" rIns="0" bIns="0"/>
          <a:lstStyle/>
          <a:p>
            <a:r>
              <a:rPr lang="en-US" dirty="0" err="1"/>
              <a:t>Hadoop</a:t>
            </a:r>
            <a:r>
              <a:rPr lang="en-US" dirty="0"/>
              <a:t> Map Reduce</a:t>
            </a:r>
          </a:p>
        </p:txBody>
      </p:sp>
      <p:pic>
        <p:nvPicPr>
          <p:cNvPr id="36866" name="Picture 2" descr="droppedImage.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6791" y="1321594"/>
            <a:ext cx="7634883" cy="5265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1118178981"/>
      </p:ext>
    </p:extLst>
  </p:cSld>
  <p:clrMapOvr>
    <a:masterClrMapping/>
  </p:clrMapOvr>
  <p:transition xmlns:p14="http://schemas.microsoft.com/office/powerpoint/2010/mai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Grp="1" noChangeArrowheads="1"/>
          </p:cNvSpPr>
          <p:nvPr>
            <p:ph type="title"/>
          </p:nvPr>
        </p:nvSpPr>
        <p:spPr>
          <a:xfrm>
            <a:off x="892969" y="0"/>
            <a:ext cx="7358063" cy="1026914"/>
          </a:xfrm>
        </p:spPr>
        <p:txBody>
          <a:bodyPr/>
          <a:lstStyle/>
          <a:p>
            <a:r>
              <a:rPr lang="en-US"/>
              <a:t>MongoDB &amp; Hadoop</a:t>
            </a:r>
          </a:p>
        </p:txBody>
      </p:sp>
      <p:pic>
        <p:nvPicPr>
          <p:cNvPr id="37890" name="Picture 2" descr="droppedImage.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5750" y="1053704"/>
            <a:ext cx="8720956" cy="56870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727527596"/>
      </p:ext>
    </p:extLst>
  </p:cSld>
  <p:clrMapOvr>
    <a:masterClrMapping/>
  </p:clrMapOvr>
  <p:transition xmlns:p14="http://schemas.microsoft.com/office/powerpoint/2010/mai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Grp="1" noChangeArrowheads="1"/>
          </p:cNvSpPr>
          <p:nvPr>
            <p:ph type="title"/>
          </p:nvPr>
        </p:nvSpPr>
        <p:spPr>
          <a:xfrm>
            <a:off x="549275" y="107576"/>
            <a:ext cx="8042276" cy="1041991"/>
          </a:xfrm>
        </p:spPr>
        <p:txBody>
          <a:bodyPr lIns="0" tIns="0" rIns="0" bIns="0"/>
          <a:lstStyle/>
          <a:p>
            <a:pPr defTabSz="397357"/>
            <a:r>
              <a:rPr lang="en-US" sz="4800" dirty="0" smtClean="0"/>
              <a:t>Some Videos</a:t>
            </a:r>
            <a:endParaRPr lang="en-US" sz="4000" dirty="0"/>
          </a:p>
        </p:txBody>
      </p:sp>
      <p:sp>
        <p:nvSpPr>
          <p:cNvPr id="4" name="Rectangle 3"/>
          <p:cNvSpPr/>
          <p:nvPr/>
        </p:nvSpPr>
        <p:spPr>
          <a:xfrm>
            <a:off x="1426103" y="1865966"/>
            <a:ext cx="6715388" cy="954107"/>
          </a:xfrm>
          <a:prstGeom prst="rect">
            <a:avLst/>
          </a:prstGeom>
        </p:spPr>
        <p:txBody>
          <a:bodyPr wrap="none">
            <a:spAutoFit/>
          </a:bodyPr>
          <a:lstStyle/>
          <a:p>
            <a:r>
              <a:rPr lang="en-US" dirty="0" smtClean="0">
                <a:hlinkClick r:id="rId3"/>
              </a:rPr>
              <a:t>Mongo MapReduce    https</a:t>
            </a:r>
            <a:r>
              <a:rPr lang="en-US" dirty="0">
                <a:hlinkClick r:id="rId3"/>
              </a:rPr>
              <a:t>://www.youtube.com/watch?v=</a:t>
            </a:r>
            <a:r>
              <a:rPr lang="en-US" dirty="0" smtClean="0">
                <a:hlinkClick r:id="rId3"/>
              </a:rPr>
              <a:t>WovfjprPD_I</a:t>
            </a:r>
            <a:endParaRPr lang="en-US" dirty="0" smtClean="0"/>
          </a:p>
          <a:p>
            <a:r>
              <a:rPr lang="en-US" dirty="0" smtClean="0">
                <a:hlinkClick r:id="rId4"/>
              </a:rPr>
              <a:t>MySQL &amp; NoSQL at Craigslist    https</a:t>
            </a:r>
            <a:r>
              <a:rPr lang="en-US" dirty="0">
                <a:hlinkClick r:id="rId4"/>
              </a:rPr>
              <a:t>://www.youtube.com/watch?v=</a:t>
            </a:r>
            <a:r>
              <a:rPr lang="en-US" dirty="0" smtClean="0">
                <a:hlinkClick r:id="rId4"/>
              </a:rPr>
              <a:t>a0OvgTfF8Pg</a:t>
            </a:r>
            <a:endParaRPr lang="en-US" dirty="0" smtClean="0"/>
          </a:p>
          <a:p>
            <a:r>
              <a:rPr lang="en-US" dirty="0" smtClean="0"/>
              <a:t>9 Databases in </a:t>
            </a:r>
            <a:r>
              <a:rPr lang="en-US" dirty="0"/>
              <a:t>45 minutes   </a:t>
            </a:r>
            <a:r>
              <a:rPr lang="en-US" dirty="0">
                <a:hlinkClick r:id="rId5"/>
              </a:rPr>
              <a:t>https://www.youtube.com/watch?v=</a:t>
            </a:r>
            <a:r>
              <a:rPr lang="en-US" dirty="0" smtClean="0">
                <a:hlinkClick r:id="rId5"/>
              </a:rPr>
              <a:t>XfK4aBF7tEI</a:t>
            </a:r>
            <a:endParaRPr lang="en-US" dirty="0" smtClean="0"/>
          </a:p>
          <a:p>
            <a:endParaRPr lang="en-US" dirty="0"/>
          </a:p>
        </p:txBody>
      </p:sp>
    </p:spTree>
    <p:extLst>
      <p:ext uri="{BB962C8B-B14F-4D97-AF65-F5344CB8AC3E}">
        <p14:creationId xmlns:p14="http://schemas.microsoft.com/office/powerpoint/2010/main" val="3210284452"/>
      </p:ext>
    </p:extLst>
  </p:cSld>
  <p:clrMapOvr>
    <a:masterClrMapping/>
  </p:clrMapOvr>
  <p:transition xmlns:p14="http://schemas.microsoft.com/office/powerpoint/2010/mai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p:txBody>
          <a:bodyPr/>
          <a:lstStyle/>
          <a:p>
            <a:pPr lvl="0"/>
            <a:r>
              <a:rPr lang="en-US" dirty="0" smtClean="0">
                <a:sym typeface="Calibri"/>
              </a:rPr>
              <a:t>Opportunity for Big Data</a:t>
            </a:r>
            <a:endParaRPr lang="en-US" dirty="0">
              <a:sym typeface="Calibri"/>
            </a:endParaRPr>
          </a:p>
        </p:txBody>
      </p:sp>
      <p:pic>
        <p:nvPicPr>
          <p:cNvPr id="109" name="Shape 109"/>
          <p:cNvPicPr preferRelativeResize="0"/>
          <p:nvPr/>
        </p:nvPicPr>
        <p:blipFill>
          <a:blip r:embed="rId3"/>
          <a:stretch>
            <a:fillRect/>
          </a:stretch>
        </p:blipFill>
        <p:spPr>
          <a:xfrm>
            <a:off x="747435" y="1387895"/>
            <a:ext cx="7649127" cy="5477869"/>
          </a:xfrm>
          <a:prstGeom prst="rect">
            <a:avLst/>
          </a:prstGeom>
        </p:spPr>
      </p:pic>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p:txBody>
          <a:bodyPr/>
          <a:lstStyle/>
          <a:p>
            <a:pPr lvl="0"/>
            <a:r>
              <a:rPr lang="en-US" smtClean="0">
                <a:sym typeface="Calibri"/>
              </a:rPr>
              <a:t>Opportunity for Big Data</a:t>
            </a:r>
            <a:endParaRPr lang="en-US">
              <a:sym typeface="Calibri"/>
            </a:endParaRPr>
          </a:p>
        </p:txBody>
      </p:sp>
      <p:sp>
        <p:nvSpPr>
          <p:cNvPr id="6" name="Content Placeholder 5"/>
          <p:cNvSpPr>
            <a:spLocks noGrp="1"/>
          </p:cNvSpPr>
          <p:nvPr>
            <p:ph idx="1"/>
          </p:nvPr>
        </p:nvSpPr>
        <p:spPr/>
        <p:txBody>
          <a:bodyPr/>
          <a:lstStyle/>
          <a:p>
            <a:r>
              <a:rPr lang="en-US" dirty="0" smtClean="0"/>
              <a:t>Sexiest job of the 21</a:t>
            </a:r>
            <a:r>
              <a:rPr lang="en-US" baseline="30000" dirty="0" smtClean="0"/>
              <a:t>st</a:t>
            </a:r>
            <a:r>
              <a:rPr lang="en-US" dirty="0" smtClean="0"/>
              <a:t> Century?</a:t>
            </a:r>
          </a:p>
          <a:p>
            <a:pPr marL="0" indent="0">
              <a:buNone/>
            </a:pPr>
            <a:r>
              <a:rPr lang="en-US" dirty="0">
                <a:hlinkClick r:id="rId3"/>
              </a:rPr>
              <a:t>http://hbr.org/2012/10/data-scientist-the-sexiest-job-of-the-21st-century/ar/</a:t>
            </a:r>
            <a:r>
              <a:rPr lang="en-US" dirty="0" smtClean="0">
                <a:hlinkClick r:id="rId3"/>
              </a:rPr>
              <a:t>1</a:t>
            </a:r>
            <a:endParaRPr lang="en-US" dirty="0" smtClean="0"/>
          </a:p>
          <a:p>
            <a:pPr marL="0" indent="0">
              <a:buNone/>
            </a:pPr>
            <a:endParaRPr lang="en-US" dirty="0"/>
          </a:p>
        </p:txBody>
      </p:sp>
    </p:spTree>
    <p:extLst>
      <p:ext uri="{BB962C8B-B14F-4D97-AF65-F5344CB8AC3E}">
        <p14:creationId xmlns:p14="http://schemas.microsoft.com/office/powerpoint/2010/main" val="654271412"/>
      </p:ext>
    </p:extLst>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pic>
        <p:nvPicPr>
          <p:cNvPr id="2" name="Picture 1" descr="IDC_Reveals_Worldwide_Big_Data_and_Analytics_Predictions_for_2015_-_prUS25329114.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3103"/>
            <a:ext cx="9144000" cy="5666828"/>
          </a:xfrm>
          <a:prstGeom prst="rect">
            <a:avLst/>
          </a:prstGeom>
        </p:spPr>
      </p:pic>
      <p:sp>
        <p:nvSpPr>
          <p:cNvPr id="6" name="Shape 107"/>
          <p:cNvSpPr txBox="1">
            <a:spLocks/>
          </p:cNvSpPr>
          <p:nvPr/>
        </p:nvSpPr>
        <p:spPr>
          <a:xfrm>
            <a:off x="701675" y="128596"/>
            <a:ext cx="8042276" cy="484507"/>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lang="en-US" sz="3600" dirty="0" smtClean="0">
                <a:sym typeface="Calibri"/>
              </a:rPr>
              <a:t>Opportunity for Big Data</a:t>
            </a:r>
            <a:endParaRPr lang="en-US" sz="3600" dirty="0">
              <a:sym typeface="Calibri"/>
            </a:endParaRPr>
          </a:p>
        </p:txBody>
      </p:sp>
    </p:spTree>
    <p:extLst>
      <p:ext uri="{BB962C8B-B14F-4D97-AF65-F5344CB8AC3E}">
        <p14:creationId xmlns:p14="http://schemas.microsoft.com/office/powerpoint/2010/main" val="2154846840"/>
      </p:ext>
    </p:extLst>
  </p:cSld>
  <p:clrMapOvr>
    <a:masterClrMapping/>
  </p:clrMapOvr>
  <p:transition xmlns:p14="http://schemas.microsoft.com/office/powerpoint/2010/main" spd="slow">
    <p:cut/>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1839</TotalTime>
  <Words>4208</Words>
  <Application>Microsoft Macintosh PowerPoint</Application>
  <PresentationFormat>On-screen Show (4:3)</PresentationFormat>
  <Paragraphs>516</Paragraphs>
  <Slides>67</Slides>
  <Notes>64</Notes>
  <HiddenSlides>0</HiddenSlides>
  <MMClips>0</MMClips>
  <ScaleCrop>false</ScaleCrop>
  <HeadingPairs>
    <vt:vector size="4" baseType="variant">
      <vt:variant>
        <vt:lpstr>Theme</vt:lpstr>
      </vt:variant>
      <vt:variant>
        <vt:i4>1</vt:i4>
      </vt:variant>
      <vt:variant>
        <vt:lpstr>Slide Titles</vt:lpstr>
      </vt:variant>
      <vt:variant>
        <vt:i4>67</vt:i4>
      </vt:variant>
    </vt:vector>
  </HeadingPairs>
  <TitlesOfParts>
    <vt:vector size="68" baseType="lpstr">
      <vt:lpstr>Breeze</vt:lpstr>
      <vt:lpstr>Big Data</vt:lpstr>
      <vt:lpstr>Definition</vt:lpstr>
      <vt:lpstr>What is ‘Big’ ‘Data’?</vt:lpstr>
      <vt:lpstr>How big is big?</vt:lpstr>
      <vt:lpstr>Scale of data</vt:lpstr>
      <vt:lpstr>Scale of data</vt:lpstr>
      <vt:lpstr>Opportunity for Big Data</vt:lpstr>
      <vt:lpstr>Opportunity for Big Data</vt:lpstr>
      <vt:lpstr>PowerPoint Presentation</vt:lpstr>
      <vt:lpstr>Candidates for Big Data</vt:lpstr>
      <vt:lpstr>Big Data gap</vt:lpstr>
      <vt:lpstr>Community</vt:lpstr>
      <vt:lpstr>Conventional approach</vt:lpstr>
      <vt:lpstr>Issues with conventional approach</vt:lpstr>
      <vt:lpstr>Big Data systems (real time)</vt:lpstr>
      <vt:lpstr>A Data system – example (perhaps)</vt:lpstr>
      <vt:lpstr>Properties of a Data system</vt:lpstr>
      <vt:lpstr>Big Data Technologies</vt:lpstr>
      <vt:lpstr>MongoDB</vt:lpstr>
      <vt:lpstr>MongoDB</vt:lpstr>
      <vt:lpstr>MongoDB philosophy</vt:lpstr>
      <vt:lpstr>Under the hood</vt:lpstr>
      <vt:lpstr>Database Landscape</vt:lpstr>
      <vt:lpstr>MongoDB</vt:lpstr>
      <vt:lpstr>Relational made normalized data look like this</vt:lpstr>
      <vt:lpstr>Document databases make normalized data look like this</vt:lpstr>
      <vt:lpstr>When MongoDB?</vt:lpstr>
      <vt:lpstr>Hadoop</vt:lpstr>
      <vt:lpstr>Benefits of Hadoop</vt:lpstr>
      <vt:lpstr>Where and When Hadoop?</vt:lpstr>
      <vt:lpstr>What is Hadoop used for?</vt:lpstr>
      <vt:lpstr>How Hadoop works?</vt:lpstr>
      <vt:lpstr>Hadoop Architecture</vt:lpstr>
      <vt:lpstr>HDFS</vt:lpstr>
      <vt:lpstr>HDFS</vt:lpstr>
      <vt:lpstr>HDFS Architecture</vt:lpstr>
      <vt:lpstr>HDFS Architecture</vt:lpstr>
      <vt:lpstr>Map Reduce</vt:lpstr>
      <vt:lpstr>MapReduce</vt:lpstr>
      <vt:lpstr>MapReduce</vt:lpstr>
      <vt:lpstr>MapReduce</vt:lpstr>
      <vt:lpstr>Job Tracker</vt:lpstr>
      <vt:lpstr>Task Tracker</vt:lpstr>
      <vt:lpstr>Anatomy of MapReduce</vt:lpstr>
      <vt:lpstr>Submitting a MapReduce job</vt:lpstr>
      <vt:lpstr>Simple Data Flow Example</vt:lpstr>
      <vt:lpstr>Example of MapReduce</vt:lpstr>
      <vt:lpstr>Anatomy of MapReduce</vt:lpstr>
      <vt:lpstr>Hadoop, pros &amp; cons</vt:lpstr>
      <vt:lpstr>Hive</vt:lpstr>
      <vt:lpstr>Data warehousing in Facebook (case study)</vt:lpstr>
      <vt:lpstr>Data warehousing in Facebook (case study)</vt:lpstr>
      <vt:lpstr>Data warehousing in Facebook (case study)</vt:lpstr>
      <vt:lpstr>Scribe</vt:lpstr>
      <vt:lpstr>Scribe and Hadoop clusters at Facebook</vt:lpstr>
      <vt:lpstr>Data Flow Architecture at Facebook</vt:lpstr>
      <vt:lpstr>OK – what do we know so far?</vt:lpstr>
      <vt:lpstr>Applications have complex needs</vt:lpstr>
      <vt:lpstr>MongoDB &amp; Hadoop together</vt:lpstr>
      <vt:lpstr>MongoDB MapReduce </vt:lpstr>
      <vt:lpstr>MongoDB Map Reduce</vt:lpstr>
      <vt:lpstr>MongoDB Aggregation </vt:lpstr>
      <vt:lpstr>MongoDB  Aggregation </vt:lpstr>
      <vt:lpstr>MongoDB Map Reduce</vt:lpstr>
      <vt:lpstr>Hadoop Map Reduce</vt:lpstr>
      <vt:lpstr>MongoDB &amp; Hadoop</vt:lpstr>
      <vt:lpstr>Some Videos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Big Data</dc:title>
  <cp:lastModifiedBy>Richard Plotka</cp:lastModifiedBy>
  <cp:revision>54</cp:revision>
  <dcterms:modified xsi:type="dcterms:W3CDTF">2015-04-06T01:11:56Z</dcterms:modified>
</cp:coreProperties>
</file>