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8"/>
  </p:notesMasterIdLst>
  <p:sldIdLst>
    <p:sldId id="256" r:id="rId2"/>
    <p:sldId id="257" r:id="rId3"/>
    <p:sldId id="258" r:id="rId4"/>
    <p:sldId id="259" r:id="rId5"/>
    <p:sldId id="260" r:id="rId6"/>
    <p:sldId id="262" r:id="rId7"/>
    <p:sldId id="263" r:id="rId8"/>
    <p:sldId id="264" r:id="rId9"/>
    <p:sldId id="265" r:id="rId10"/>
    <p:sldId id="266" r:id="rId11"/>
    <p:sldId id="269" r:id="rId12"/>
    <p:sldId id="270" r:id="rId13"/>
    <p:sldId id="267" r:id="rId14"/>
    <p:sldId id="275" r:id="rId15"/>
    <p:sldId id="268" r:id="rId16"/>
    <p:sldId id="271" r:id="rId17"/>
    <p:sldId id="272" r:id="rId18"/>
    <p:sldId id="287" r:id="rId19"/>
    <p:sldId id="298" r:id="rId20"/>
    <p:sldId id="273" r:id="rId21"/>
    <p:sldId id="274" r:id="rId22"/>
    <p:sldId id="277" r:id="rId23"/>
    <p:sldId id="280" r:id="rId24"/>
    <p:sldId id="276" r:id="rId25"/>
    <p:sldId id="278" r:id="rId26"/>
    <p:sldId id="279" r:id="rId27"/>
    <p:sldId id="281" r:id="rId28"/>
    <p:sldId id="282" r:id="rId29"/>
    <p:sldId id="283" r:id="rId30"/>
    <p:sldId id="285" r:id="rId31"/>
    <p:sldId id="284" r:id="rId32"/>
    <p:sldId id="294" r:id="rId33"/>
    <p:sldId id="286" r:id="rId34"/>
    <p:sldId id="301" r:id="rId35"/>
    <p:sldId id="299" r:id="rId36"/>
    <p:sldId id="288" r:id="rId37"/>
    <p:sldId id="289" r:id="rId38"/>
    <p:sldId id="290" r:id="rId39"/>
    <p:sldId id="291" r:id="rId40"/>
    <p:sldId id="292" r:id="rId41"/>
    <p:sldId id="293" r:id="rId42"/>
    <p:sldId id="295" r:id="rId43"/>
    <p:sldId id="296" r:id="rId44"/>
    <p:sldId id="302" r:id="rId45"/>
    <p:sldId id="297" r:id="rId46"/>
    <p:sldId id="304" r:id="rId47"/>
    <p:sldId id="305" r:id="rId48"/>
    <p:sldId id="306" r:id="rId49"/>
    <p:sldId id="303" r:id="rId50"/>
    <p:sldId id="307" r:id="rId51"/>
    <p:sldId id="308" r:id="rId52"/>
    <p:sldId id="309" r:id="rId53"/>
    <p:sldId id="310" r:id="rId54"/>
    <p:sldId id="312" r:id="rId55"/>
    <p:sldId id="311" r:id="rId56"/>
    <p:sldId id="313" r:id="rId57"/>
    <p:sldId id="315" r:id="rId58"/>
    <p:sldId id="316" r:id="rId59"/>
    <p:sldId id="317" r:id="rId60"/>
    <p:sldId id="318" r:id="rId61"/>
    <p:sldId id="319" r:id="rId62"/>
    <p:sldId id="320" r:id="rId63"/>
    <p:sldId id="321" r:id="rId64"/>
    <p:sldId id="322" r:id="rId65"/>
    <p:sldId id="323" r:id="rId66"/>
    <p:sldId id="26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689" autoAdjust="0"/>
  </p:normalViewPr>
  <p:slideViewPr>
    <p:cSldViewPr snapToGrid="0">
      <p:cViewPr varScale="1">
        <p:scale>
          <a:sx n="102" d="100"/>
          <a:sy n="102" d="100"/>
        </p:scale>
        <p:origin x="178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2EADB3-701A-4CC3-8403-C8147EA30181}" type="datetimeFigureOut">
              <a:rPr lang="en-US" smtClean="0"/>
              <a:t>4/12/2015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3A9313-B854-48F4-B44B-F02959F4551E}" type="slidenum">
              <a:rPr lang="en-US" smtClean="0"/>
              <a:t>‹#›</a:t>
            </a:fld>
            <a:endParaRPr lang="en-US"/>
          </a:p>
        </p:txBody>
      </p:sp>
    </p:spTree>
    <p:extLst>
      <p:ext uri="{BB962C8B-B14F-4D97-AF65-F5344CB8AC3E}">
        <p14:creationId xmlns:p14="http://schemas.microsoft.com/office/powerpoint/2010/main" val="2651370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smtClean="0"/>
              <a:t>The web that we</a:t>
            </a:r>
            <a:r>
              <a:rPr lang="en-US" baseline="0" dirty="0" smtClean="0"/>
              <a:t> all know emerged from a proposal by Tim BL in Mar 1989 while working at CERN. Tim wanted to build an information management system to facilitate the tracking and exchange of information among researchers working at CERN. After reading the proposal, his boss, Mike </a:t>
            </a:r>
            <a:r>
              <a:rPr lang="en-US" baseline="0" dirty="0" err="1" smtClean="0"/>
              <a:t>Sendall</a:t>
            </a:r>
            <a:r>
              <a:rPr lang="en-US" baseline="0" dirty="0" smtClean="0"/>
              <a:t> wrote the comment “Vague but interesting…”</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3</a:t>
            </a:fld>
            <a:endParaRPr lang="en-US"/>
          </a:p>
        </p:txBody>
      </p:sp>
    </p:spTree>
    <p:extLst>
      <p:ext uri="{BB962C8B-B14F-4D97-AF65-F5344CB8AC3E}">
        <p14:creationId xmlns:p14="http://schemas.microsoft.com/office/powerpoint/2010/main" val="3643535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Semantic Web</a:t>
            </a:r>
            <a:r>
              <a:rPr lang="en-US" baseline="0" dirty="0" smtClean="0"/>
              <a:t> is a web of meaning, or ideas, in the end data… where data links to data and the documents are abolished.</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12</a:t>
            </a:fld>
            <a:endParaRPr lang="en-US"/>
          </a:p>
        </p:txBody>
      </p:sp>
    </p:spTree>
    <p:extLst>
      <p:ext uri="{BB962C8B-B14F-4D97-AF65-F5344CB8AC3E}">
        <p14:creationId xmlns:p14="http://schemas.microsoft.com/office/powerpoint/2010/main" val="3785078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Making the leap.</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13</a:t>
            </a:fld>
            <a:endParaRPr lang="en-US"/>
          </a:p>
        </p:txBody>
      </p:sp>
    </p:spTree>
    <p:extLst>
      <p:ext uri="{BB962C8B-B14F-4D97-AF65-F5344CB8AC3E}">
        <p14:creationId xmlns:p14="http://schemas.microsoft.com/office/powerpoint/2010/main" val="4257926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“Real-world” example. We go to websites</a:t>
            </a:r>
            <a:r>
              <a:rPr lang="en-US" baseline="0" dirty="0" smtClean="0"/>
              <a:t> for the data behind them rather than the web pages (documents) themselves.</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14</a:t>
            </a:fld>
            <a:endParaRPr lang="en-US"/>
          </a:p>
        </p:txBody>
      </p:sp>
    </p:spTree>
    <p:extLst>
      <p:ext uri="{BB962C8B-B14F-4D97-AF65-F5344CB8AC3E}">
        <p14:creationId xmlns:p14="http://schemas.microsoft.com/office/powerpoint/2010/main" val="225515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current organization of the web; data hides behind documents.</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15</a:t>
            </a:fld>
            <a:endParaRPr lang="en-US"/>
          </a:p>
        </p:txBody>
      </p:sp>
    </p:spTree>
    <p:extLst>
      <p:ext uri="{BB962C8B-B14F-4D97-AF65-F5344CB8AC3E}">
        <p14:creationId xmlns:p14="http://schemas.microsoft.com/office/powerpoint/2010/main" val="2100989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future</a:t>
            </a:r>
            <a:r>
              <a:rPr lang="en-US" baseline="0" dirty="0" smtClean="0"/>
              <a:t> where data links to data.</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16</a:t>
            </a:fld>
            <a:endParaRPr lang="en-US"/>
          </a:p>
        </p:txBody>
      </p:sp>
    </p:spTree>
    <p:extLst>
      <p:ext uri="{BB962C8B-B14F-4D97-AF65-F5344CB8AC3E}">
        <p14:creationId xmlns:p14="http://schemas.microsoft.com/office/powerpoint/2010/main" val="1265773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W3C</a:t>
            </a:r>
            <a:r>
              <a:rPr lang="en-US" baseline="0" dirty="0" smtClean="0"/>
              <a:t> technology stack identifies the component technologies, standards and frameworks that constitute the Web architecture built on top of the Internet.</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17</a:t>
            </a:fld>
            <a:endParaRPr lang="en-US"/>
          </a:p>
        </p:txBody>
      </p:sp>
    </p:spTree>
    <p:extLst>
      <p:ext uri="{BB962C8B-B14F-4D97-AF65-F5344CB8AC3E}">
        <p14:creationId xmlns:p14="http://schemas.microsoft.com/office/powerpoint/2010/main" val="3372936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21</a:t>
            </a:fld>
            <a:endParaRPr lang="en-US"/>
          </a:p>
        </p:txBody>
      </p:sp>
    </p:spTree>
    <p:extLst>
      <p:ext uri="{BB962C8B-B14F-4D97-AF65-F5344CB8AC3E}">
        <p14:creationId xmlns:p14="http://schemas.microsoft.com/office/powerpoint/2010/main" val="2149596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repres</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28</a:t>
            </a:fld>
            <a:endParaRPr lang="en-US"/>
          </a:p>
        </p:txBody>
      </p:sp>
    </p:spTree>
    <p:extLst>
      <p:ext uri="{BB962C8B-B14F-4D97-AF65-F5344CB8AC3E}">
        <p14:creationId xmlns:p14="http://schemas.microsoft.com/office/powerpoint/2010/main" val="158770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 BL</a:t>
            </a:r>
            <a:r>
              <a:rPr lang="en-US" baseline="0" dirty="0" smtClean="0"/>
              <a:t> </a:t>
            </a:r>
            <a:r>
              <a:rPr lang="en-US" dirty="0" smtClean="0"/>
              <a:t>acquired a NeXT</a:t>
            </a:r>
            <a:r>
              <a:rPr lang="en-US" baseline="0" dirty="0" smtClean="0"/>
              <a:t> computer where he implemented the world’s first web server, essentially “inventing” the “World-Wide Web”.</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4</a:t>
            </a:fld>
            <a:endParaRPr lang="en-US"/>
          </a:p>
        </p:txBody>
      </p:sp>
    </p:spTree>
    <p:extLst>
      <p:ext uri="{BB962C8B-B14F-4D97-AF65-F5344CB8AC3E}">
        <p14:creationId xmlns:p14="http://schemas.microsoft.com/office/powerpoint/2010/main" val="3960166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URIs identify resources on the web.</a:t>
            </a:r>
            <a:r>
              <a:rPr lang="en-US" baseline="0" dirty="0" smtClean="0"/>
              <a:t> A URI must identify </a:t>
            </a:r>
            <a:r>
              <a:rPr lang="en-US" u="sng" baseline="0" dirty="0" smtClean="0"/>
              <a:t>one</a:t>
            </a:r>
            <a:r>
              <a:rPr lang="en-US" u="none" baseline="0" dirty="0" smtClean="0"/>
              <a:t> resource to avoid URI collisions, they should be persistent ad point to the same resource over time.</a:t>
            </a:r>
          </a:p>
          <a:p>
            <a:r>
              <a:rPr lang="en-US" u="none" baseline="0" dirty="0" smtClean="0"/>
              <a:t>URLs are a special case of URI that also locates a resource.</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5</a:t>
            </a:fld>
            <a:endParaRPr lang="en-US"/>
          </a:p>
        </p:txBody>
      </p:sp>
    </p:spTree>
    <p:extLst>
      <p:ext uri="{BB962C8B-B14F-4D97-AF65-F5344CB8AC3E}">
        <p14:creationId xmlns:p14="http://schemas.microsoft.com/office/powerpoint/2010/main" val="3365427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HTML is one serialization</a:t>
            </a:r>
            <a:r>
              <a:rPr lang="en-US" baseline="0" dirty="0" smtClean="0"/>
              <a:t> format for representing resources on the web, it is the oldest and most prevalent. HTML </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6</a:t>
            </a:fld>
            <a:endParaRPr lang="en-US"/>
          </a:p>
        </p:txBody>
      </p:sp>
    </p:spTree>
    <p:extLst>
      <p:ext uri="{BB962C8B-B14F-4D97-AF65-F5344CB8AC3E}">
        <p14:creationId xmlns:p14="http://schemas.microsoft.com/office/powerpoint/2010/main" val="2625228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 is the communication</a:t>
            </a:r>
            <a:r>
              <a:rPr lang="en-US" baseline="0" dirty="0" smtClean="0"/>
              <a:t> protocol that allows the exchange of information across the web. It identifies standards that need to be adhered to by applications utilizing the web including web servers and browsers.</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7</a:t>
            </a:fld>
            <a:endParaRPr lang="en-US"/>
          </a:p>
        </p:txBody>
      </p:sp>
    </p:spTree>
    <p:extLst>
      <p:ext uri="{BB962C8B-B14F-4D97-AF65-F5344CB8AC3E}">
        <p14:creationId xmlns:p14="http://schemas.microsoft.com/office/powerpoint/2010/main" val="4223798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W3C</a:t>
            </a:r>
            <a:r>
              <a:rPr lang="en-US" baseline="0" dirty="0" smtClean="0"/>
              <a:t> technology stack identifies the component technologies, standards and frameworks that constitute the Web architecture built on top of the Internet.</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8</a:t>
            </a:fld>
            <a:endParaRPr lang="en-US"/>
          </a:p>
        </p:txBody>
      </p:sp>
    </p:spTree>
    <p:extLst>
      <p:ext uri="{BB962C8B-B14F-4D97-AF65-F5344CB8AC3E}">
        <p14:creationId xmlns:p14="http://schemas.microsoft.com/office/powerpoint/2010/main" val="2678987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three principles we discussed</a:t>
            </a:r>
            <a:r>
              <a:rPr lang="en-US" baseline="0" dirty="0" smtClean="0"/>
              <a:t> previously building a “healthy” web becomes possible. The importance of linking emerges now.</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9</a:t>
            </a:fld>
            <a:endParaRPr lang="en-US"/>
          </a:p>
        </p:txBody>
      </p:sp>
    </p:spTree>
    <p:extLst>
      <p:ext uri="{BB962C8B-B14F-4D97-AF65-F5344CB8AC3E}">
        <p14:creationId xmlns:p14="http://schemas.microsoft.com/office/powerpoint/2010/main" val="85779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Linking is</a:t>
            </a:r>
            <a:r>
              <a:rPr lang="en-US" baseline="0" dirty="0" smtClean="0"/>
              <a:t> considered a “vote” of relevance or quality. Google’s PageRank for example relies on linking to assess the popularity of a node rather than keywords describing its content.</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10</a:t>
            </a:fld>
            <a:endParaRPr lang="en-US"/>
          </a:p>
        </p:txBody>
      </p:sp>
    </p:spTree>
    <p:extLst>
      <p:ext uri="{BB962C8B-B14F-4D97-AF65-F5344CB8AC3E}">
        <p14:creationId xmlns:p14="http://schemas.microsoft.com/office/powerpoint/2010/main" val="1132504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 established the architecture and principles behind</a:t>
            </a:r>
            <a:r>
              <a:rPr lang="en-US" baseline="0" dirty="0" smtClean="0"/>
              <a:t> the current World-Wide Web, let’s talk about its evolution, the Semantic Web.</a:t>
            </a:r>
          </a:p>
          <a:p>
            <a:r>
              <a:rPr lang="en-US" baseline="0" dirty="0" smtClean="0"/>
              <a:t>What is it? What does it require and why?</a:t>
            </a:r>
            <a:endParaRPr lang="en-US" dirty="0"/>
          </a:p>
        </p:txBody>
      </p:sp>
      <p:sp>
        <p:nvSpPr>
          <p:cNvPr id="4" name="Slide Number Placeholder 3"/>
          <p:cNvSpPr>
            <a:spLocks noGrp="1"/>
          </p:cNvSpPr>
          <p:nvPr>
            <p:ph type="sldNum" sz="quarter" idx="10"/>
          </p:nvPr>
        </p:nvSpPr>
        <p:spPr/>
        <p:txBody>
          <a:bodyPr/>
          <a:lstStyle/>
          <a:p>
            <a:fld id="{CC3A9313-B854-48F4-B44B-F02959F4551E}" type="slidenum">
              <a:rPr lang="en-US" smtClean="0"/>
              <a:t>11</a:t>
            </a:fld>
            <a:endParaRPr lang="en-US"/>
          </a:p>
        </p:txBody>
      </p:sp>
    </p:spTree>
    <p:extLst>
      <p:ext uri="{BB962C8B-B14F-4D97-AF65-F5344CB8AC3E}">
        <p14:creationId xmlns:p14="http://schemas.microsoft.com/office/powerpoint/2010/main" val="1152936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8F368B-2BD1-45C0-A430-8D8B0D8DFB09}" type="datetimeFigureOut">
              <a:rPr lang="en-US" smtClean="0"/>
              <a:t>4/12/2015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34406-0AB6-499C-9F01-1FD54FDBE5CC}"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8F368B-2BD1-45C0-A430-8D8B0D8DFB09}" type="datetimeFigureOut">
              <a:rPr lang="en-US" smtClean="0"/>
              <a:t>4/12/2015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568F368B-2BD1-45C0-A430-8D8B0D8DFB09}" type="datetimeFigureOut">
              <a:rPr lang="en-US" smtClean="0"/>
              <a:t>4/12/2015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568F368B-2BD1-45C0-A430-8D8B0D8DFB09}" type="datetimeFigureOut">
              <a:rPr lang="en-US" smtClean="0"/>
              <a:t>4/12/2015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8F368B-2BD1-45C0-A430-8D8B0D8DFB09}" type="datetimeFigureOut">
              <a:rPr lang="en-US" smtClean="0"/>
              <a:t>4/12/2015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8F368B-2BD1-45C0-A430-8D8B0D8DFB09}" type="datetimeFigureOut">
              <a:rPr lang="en-US" smtClean="0"/>
              <a:t>4/12/2015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8F368B-2BD1-45C0-A430-8D8B0D8DFB09}" type="datetimeFigureOut">
              <a:rPr lang="en-US" smtClean="0"/>
              <a:t>4/12/2015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F34406-0AB6-499C-9F01-1FD54FDBE5C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568F368B-2BD1-45C0-A430-8D8B0D8DFB09}" type="datetimeFigureOut">
              <a:rPr lang="en-US" smtClean="0"/>
              <a:t>4/12/2015</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4FF34406-0AB6-499C-9F01-1FD54FDBE5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purl.org/dc/elements/1.1/creato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video" Target="https://www.youtube.com/embed/OM6XIICm_qo"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www.w3.org/TR/sparql11-protocol/" TargetMode="External"/><Relationship Id="rId3" Type="http://schemas.openxmlformats.org/officeDocument/2006/relationships/hyperlink" Target="http://www.w3.org/TR/webarch/" TargetMode="External"/><Relationship Id="rId7" Type="http://schemas.openxmlformats.org/officeDocument/2006/relationships/hyperlink" Target="http://www.w3.org/TR/rdf11-concepts/" TargetMode="External"/><Relationship Id="rId12" Type="http://schemas.openxmlformats.org/officeDocument/2006/relationships/hyperlink" Target="http://lod-cloud.net/" TargetMode="External"/><Relationship Id="rId2" Type="http://schemas.openxmlformats.org/officeDocument/2006/relationships/hyperlink" Target="http://info.cern.ch/Proposal.html" TargetMode="External"/><Relationship Id="rId1" Type="http://schemas.openxmlformats.org/officeDocument/2006/relationships/slideLayout" Target="../slideLayouts/slideLayout2.xml"/><Relationship Id="rId6" Type="http://schemas.openxmlformats.org/officeDocument/2006/relationships/hyperlink" Target="http://www.cs.umd.edu/~golbeck/LBSC690/SemanticWeb.html" TargetMode="External"/><Relationship Id="rId11" Type="http://schemas.openxmlformats.org/officeDocument/2006/relationships/hyperlink" Target="http://d2rq.org/" TargetMode="External"/><Relationship Id="rId5" Type="http://schemas.openxmlformats.org/officeDocument/2006/relationships/hyperlink" Target="http://en.wikipedia.org/wiki/PageRank" TargetMode="External"/><Relationship Id="rId10" Type="http://schemas.openxmlformats.org/officeDocument/2006/relationships/hyperlink" Target="http://parliament.semwebcentral.org/" TargetMode="External"/><Relationship Id="rId4" Type="http://schemas.openxmlformats.org/officeDocument/2006/relationships/hyperlink" Target="http://www.w3.org/Consortium/techstack-desc.html" TargetMode="External"/><Relationship Id="rId9" Type="http://schemas.openxmlformats.org/officeDocument/2006/relationships/hyperlink" Target="http://www.openstreetmap.or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60568"/>
            <a:ext cx="9144000" cy="2416205"/>
          </a:xfrm>
        </p:spPr>
        <p:txBody>
          <a:bodyPr>
            <a:normAutofit fontScale="90000"/>
          </a:bodyPr>
          <a:lstStyle/>
          <a:p>
            <a:r>
              <a:rPr lang="en-US" sz="4800" b="1" dirty="0" smtClean="0"/>
              <a:t>The Semantic Web</a:t>
            </a:r>
            <a:br>
              <a:rPr lang="en-US" sz="4800" b="1" dirty="0" smtClean="0"/>
            </a:br>
            <a:r>
              <a:rPr lang="en-US" sz="4800" b="1" dirty="0" smtClean="0"/>
              <a:t/>
            </a:r>
            <a:br>
              <a:rPr lang="en-US" sz="4800" b="1" dirty="0" smtClean="0"/>
            </a:br>
            <a:r>
              <a:rPr lang="en-US" sz="3200" b="1" dirty="0" smtClean="0"/>
              <a:t>Web Science Systems Development</a:t>
            </a:r>
            <a:br>
              <a:rPr lang="en-US" sz="3200" b="1" dirty="0" smtClean="0"/>
            </a:br>
            <a:r>
              <a:rPr lang="en-US" sz="3200" b="1" dirty="0" smtClean="0"/>
              <a:t>Spring 2015</a:t>
            </a:r>
            <a:endParaRPr lang="en-US" sz="4800" b="1" dirty="0"/>
          </a:p>
        </p:txBody>
      </p:sp>
    </p:spTree>
    <p:extLst>
      <p:ext uri="{BB962C8B-B14F-4D97-AF65-F5344CB8AC3E}">
        <p14:creationId xmlns:p14="http://schemas.microsoft.com/office/powerpoint/2010/main" val="11169055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Linking</a:t>
            </a:r>
            <a:endParaRPr lang="en-US" sz="4000" dirty="0"/>
          </a:p>
        </p:txBody>
      </p:sp>
      <p:sp>
        <p:nvSpPr>
          <p:cNvPr id="3" name="Content Placeholder 2"/>
          <p:cNvSpPr>
            <a:spLocks noGrp="1"/>
          </p:cNvSpPr>
          <p:nvPr>
            <p:ph idx="1"/>
          </p:nvPr>
        </p:nvSpPr>
        <p:spPr/>
        <p:txBody>
          <a:bodyPr/>
          <a:lstStyle/>
          <a:p>
            <a:r>
              <a:rPr lang="en-US" dirty="0" smtClean="0"/>
              <a:t>Asserts relevance/quality of page</a:t>
            </a:r>
          </a:p>
          <a:p>
            <a:r>
              <a:rPr lang="en-US" dirty="0" smtClean="0"/>
              <a:t>Allows discovery</a:t>
            </a:r>
          </a:p>
          <a:p>
            <a:r>
              <a:rPr lang="en-US" dirty="0"/>
              <a:t>Creates the “Web” effect</a:t>
            </a:r>
          </a:p>
          <a:p>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3257" y="2790334"/>
            <a:ext cx="4212853" cy="3483204"/>
          </a:xfrm>
          <a:prstGeom prst="rect">
            <a:avLst/>
          </a:prstGeom>
        </p:spPr>
      </p:pic>
    </p:spTree>
    <p:extLst>
      <p:ext uri="{BB962C8B-B14F-4D97-AF65-F5344CB8AC3E}">
        <p14:creationId xmlns:p14="http://schemas.microsoft.com/office/powerpoint/2010/main" val="682817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Semantic Web</a:t>
            </a:r>
            <a:endParaRPr lang="en-US" dirty="0"/>
          </a:p>
        </p:txBody>
      </p:sp>
      <p:sp>
        <p:nvSpPr>
          <p:cNvPr id="3" name="Content Placeholder 2"/>
          <p:cNvSpPr>
            <a:spLocks noGrp="1"/>
          </p:cNvSpPr>
          <p:nvPr>
            <p:ph idx="1"/>
          </p:nvPr>
        </p:nvSpPr>
        <p:spPr>
          <a:xfrm>
            <a:off x="549274" y="1600201"/>
            <a:ext cx="5676373" cy="4343400"/>
          </a:xfrm>
        </p:spPr>
        <p:txBody>
          <a:bodyPr/>
          <a:lstStyle/>
          <a:p>
            <a:r>
              <a:rPr lang="en-US" dirty="0" smtClean="0"/>
              <a:t>What is it?</a:t>
            </a:r>
          </a:p>
          <a:p>
            <a:r>
              <a:rPr lang="en-US" dirty="0" smtClean="0"/>
              <a:t>Semantics, knowledge representation, ontologies and agents.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5648" y="1600201"/>
            <a:ext cx="2741536" cy="3655383"/>
          </a:xfrm>
          <a:prstGeom prst="rect">
            <a:avLst/>
          </a:prstGeom>
        </p:spPr>
      </p:pic>
    </p:spTree>
    <p:extLst>
      <p:ext uri="{BB962C8B-B14F-4D97-AF65-F5344CB8AC3E}">
        <p14:creationId xmlns:p14="http://schemas.microsoft.com/office/powerpoint/2010/main" val="2008829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0" y="716386"/>
            <a:ext cx="9144000" cy="5132947"/>
          </a:xfrm>
          <a:prstGeom prst="rect">
            <a:avLst/>
          </a:prstGeom>
        </p:spPr>
      </p:pic>
    </p:spTree>
    <p:extLst>
      <p:ext uri="{BB962C8B-B14F-4D97-AF65-F5344CB8AC3E}">
        <p14:creationId xmlns:p14="http://schemas.microsoft.com/office/powerpoint/2010/main" val="34842034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Linked Data</a:t>
            </a:r>
            <a:endParaRPr lang="en-US" dirty="0"/>
          </a:p>
        </p:txBody>
      </p:sp>
      <p:sp>
        <p:nvSpPr>
          <p:cNvPr id="3" name="Content Placeholder 2"/>
          <p:cNvSpPr>
            <a:spLocks noGrp="1"/>
          </p:cNvSpPr>
          <p:nvPr>
            <p:ph idx="1"/>
          </p:nvPr>
        </p:nvSpPr>
        <p:spPr/>
        <p:txBody>
          <a:bodyPr/>
          <a:lstStyle/>
          <a:p>
            <a:r>
              <a:rPr lang="en-US" dirty="0" smtClean="0"/>
              <a:t>From the web of </a:t>
            </a:r>
            <a:r>
              <a:rPr lang="en-US" b="1" dirty="0" smtClean="0"/>
              <a:t>documents</a:t>
            </a:r>
            <a:r>
              <a:rPr lang="en-US" dirty="0" smtClean="0"/>
              <a:t> to the web of </a:t>
            </a:r>
            <a:r>
              <a:rPr lang="en-US" b="1" dirty="0" smtClean="0"/>
              <a:t>data</a:t>
            </a:r>
            <a:endParaRPr lang="en-US" b="1" dirty="0"/>
          </a:p>
        </p:txBody>
      </p:sp>
    </p:spTree>
    <p:extLst>
      <p:ext uri="{BB962C8B-B14F-4D97-AF65-F5344CB8AC3E}">
        <p14:creationId xmlns:p14="http://schemas.microsoft.com/office/powerpoint/2010/main" val="2580160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Documents VS. Data</a:t>
            </a:r>
            <a:endParaRPr lang="en-US" sz="40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8396" y="1636974"/>
            <a:ext cx="7004034" cy="4897655"/>
          </a:xfrm>
        </p:spPr>
      </p:pic>
    </p:spTree>
    <p:extLst>
      <p:ext uri="{BB962C8B-B14F-4D97-AF65-F5344CB8AC3E}">
        <p14:creationId xmlns:p14="http://schemas.microsoft.com/office/powerpoint/2010/main" val="39259101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Web of documents</a:t>
            </a:r>
            <a:endParaRPr lang="en-US" sz="4000" dirty="0"/>
          </a:p>
        </p:txBody>
      </p:sp>
      <p:sp>
        <p:nvSpPr>
          <p:cNvPr id="4" name="Rectangle 3"/>
          <p:cNvSpPr/>
          <p:nvPr/>
        </p:nvSpPr>
        <p:spPr>
          <a:xfrm>
            <a:off x="3900638" y="1600201"/>
            <a:ext cx="871267" cy="1061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HTML</a:t>
            </a:r>
          </a:p>
        </p:txBody>
      </p:sp>
      <p:sp>
        <p:nvSpPr>
          <p:cNvPr id="5" name="Can 4"/>
          <p:cNvSpPr/>
          <p:nvPr/>
        </p:nvSpPr>
        <p:spPr>
          <a:xfrm>
            <a:off x="5474957" y="1644830"/>
            <a:ext cx="741872" cy="98341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6" name="Straight Arrow Connector 5"/>
          <p:cNvCxnSpPr>
            <a:stCxn id="5" idx="2"/>
            <a:endCxn id="4" idx="3"/>
          </p:cNvCxnSpPr>
          <p:nvPr/>
        </p:nvCxnSpPr>
        <p:spPr>
          <a:xfrm flipH="1" flipV="1">
            <a:off x="4771905" y="2130726"/>
            <a:ext cx="703052" cy="581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903401" y="3462861"/>
            <a:ext cx="871267" cy="1061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HTML</a:t>
            </a:r>
          </a:p>
        </p:txBody>
      </p:sp>
      <p:sp>
        <p:nvSpPr>
          <p:cNvPr id="8" name="Can 7"/>
          <p:cNvSpPr/>
          <p:nvPr/>
        </p:nvSpPr>
        <p:spPr>
          <a:xfrm>
            <a:off x="7477720" y="3507490"/>
            <a:ext cx="741872" cy="98341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9" name="Straight Arrow Connector 8"/>
          <p:cNvCxnSpPr>
            <a:stCxn id="8" idx="2"/>
            <a:endCxn id="7" idx="3"/>
          </p:cNvCxnSpPr>
          <p:nvPr/>
        </p:nvCxnSpPr>
        <p:spPr>
          <a:xfrm flipH="1" flipV="1">
            <a:off x="6774668" y="3993386"/>
            <a:ext cx="703052" cy="581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903401" y="5054435"/>
            <a:ext cx="871267" cy="1061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HTML</a:t>
            </a:r>
          </a:p>
        </p:txBody>
      </p:sp>
      <p:sp>
        <p:nvSpPr>
          <p:cNvPr id="11" name="Can 10"/>
          <p:cNvSpPr/>
          <p:nvPr/>
        </p:nvSpPr>
        <p:spPr>
          <a:xfrm>
            <a:off x="7477720" y="5099064"/>
            <a:ext cx="741872" cy="98341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12" name="Straight Arrow Connector 11"/>
          <p:cNvCxnSpPr>
            <a:stCxn id="11" idx="2"/>
            <a:endCxn id="10" idx="3"/>
          </p:cNvCxnSpPr>
          <p:nvPr/>
        </p:nvCxnSpPr>
        <p:spPr>
          <a:xfrm flipH="1" flipV="1">
            <a:off x="6774668" y="5584960"/>
            <a:ext cx="703052" cy="581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043084" y="3126005"/>
            <a:ext cx="871267" cy="1061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HTML</a:t>
            </a:r>
          </a:p>
        </p:txBody>
      </p:sp>
      <p:sp>
        <p:nvSpPr>
          <p:cNvPr id="14" name="Can 13"/>
          <p:cNvSpPr/>
          <p:nvPr/>
        </p:nvSpPr>
        <p:spPr>
          <a:xfrm>
            <a:off x="549275" y="3164823"/>
            <a:ext cx="741872" cy="98341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15" name="Straight Arrow Connector 14"/>
          <p:cNvCxnSpPr>
            <a:stCxn id="14" idx="4"/>
            <a:endCxn id="13" idx="1"/>
          </p:cNvCxnSpPr>
          <p:nvPr/>
        </p:nvCxnSpPr>
        <p:spPr>
          <a:xfrm>
            <a:off x="1291147" y="3656529"/>
            <a:ext cx="751937"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043084" y="4832624"/>
            <a:ext cx="871267" cy="10610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HTML</a:t>
            </a:r>
          </a:p>
        </p:txBody>
      </p:sp>
      <p:sp>
        <p:nvSpPr>
          <p:cNvPr id="17" name="Can 16"/>
          <p:cNvSpPr/>
          <p:nvPr/>
        </p:nvSpPr>
        <p:spPr>
          <a:xfrm>
            <a:off x="549275" y="4871442"/>
            <a:ext cx="741872" cy="98341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18" name="Straight Arrow Connector 17"/>
          <p:cNvCxnSpPr>
            <a:stCxn id="17" idx="4"/>
            <a:endCxn id="16" idx="1"/>
          </p:cNvCxnSpPr>
          <p:nvPr/>
        </p:nvCxnSpPr>
        <p:spPr>
          <a:xfrm>
            <a:off x="1291147" y="5363148"/>
            <a:ext cx="751937"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3"/>
            <a:endCxn id="4" idx="2"/>
          </p:cNvCxnSpPr>
          <p:nvPr/>
        </p:nvCxnSpPr>
        <p:spPr>
          <a:xfrm flipV="1">
            <a:off x="2914351" y="2661250"/>
            <a:ext cx="1421921" cy="99528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3" idx="2"/>
            <a:endCxn id="16" idx="0"/>
          </p:cNvCxnSpPr>
          <p:nvPr/>
        </p:nvCxnSpPr>
        <p:spPr>
          <a:xfrm>
            <a:off x="2478718" y="4187054"/>
            <a:ext cx="0" cy="64557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3"/>
            <a:endCxn id="7" idx="1"/>
          </p:cNvCxnSpPr>
          <p:nvPr/>
        </p:nvCxnSpPr>
        <p:spPr>
          <a:xfrm>
            <a:off x="2914351" y="3656530"/>
            <a:ext cx="2989050" cy="33685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3" idx="3"/>
            <a:endCxn id="10" idx="1"/>
          </p:cNvCxnSpPr>
          <p:nvPr/>
        </p:nvCxnSpPr>
        <p:spPr>
          <a:xfrm>
            <a:off x="2914351" y="3656530"/>
            <a:ext cx="2989050" cy="192843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6" idx="3"/>
            <a:endCxn id="7" idx="1"/>
          </p:cNvCxnSpPr>
          <p:nvPr/>
        </p:nvCxnSpPr>
        <p:spPr>
          <a:xfrm flipV="1">
            <a:off x="2914351" y="3993386"/>
            <a:ext cx="2989050" cy="136976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3"/>
            <a:endCxn id="10" idx="1"/>
          </p:cNvCxnSpPr>
          <p:nvPr/>
        </p:nvCxnSpPr>
        <p:spPr>
          <a:xfrm>
            <a:off x="2914351" y="5363149"/>
            <a:ext cx="2989050" cy="22181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4" idx="2"/>
            <a:endCxn id="7" idx="1"/>
          </p:cNvCxnSpPr>
          <p:nvPr/>
        </p:nvCxnSpPr>
        <p:spPr>
          <a:xfrm>
            <a:off x="4336272" y="2661250"/>
            <a:ext cx="1567129" cy="13321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4" idx="2"/>
            <a:endCxn id="10" idx="1"/>
          </p:cNvCxnSpPr>
          <p:nvPr/>
        </p:nvCxnSpPr>
        <p:spPr>
          <a:xfrm>
            <a:off x="4336272" y="2661250"/>
            <a:ext cx="1567129" cy="292371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90371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Web of data</a:t>
            </a:r>
            <a:endParaRPr lang="en-US" sz="4000" dirty="0"/>
          </a:p>
        </p:txBody>
      </p:sp>
      <p:sp>
        <p:nvSpPr>
          <p:cNvPr id="4" name="Oval 3"/>
          <p:cNvSpPr/>
          <p:nvPr/>
        </p:nvSpPr>
        <p:spPr>
          <a:xfrm>
            <a:off x="4415568" y="3692729"/>
            <a:ext cx="1500996" cy="14118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sp>
        <p:nvSpPr>
          <p:cNvPr id="5" name="Oval 4"/>
          <p:cNvSpPr/>
          <p:nvPr/>
        </p:nvSpPr>
        <p:spPr>
          <a:xfrm>
            <a:off x="6888474" y="2338381"/>
            <a:ext cx="1003539" cy="8971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sp>
        <p:nvSpPr>
          <p:cNvPr id="6" name="Oval 5"/>
          <p:cNvSpPr/>
          <p:nvPr/>
        </p:nvSpPr>
        <p:spPr>
          <a:xfrm>
            <a:off x="884490" y="3577710"/>
            <a:ext cx="960407" cy="10121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sp>
        <p:nvSpPr>
          <p:cNvPr id="7" name="Oval 6"/>
          <p:cNvSpPr/>
          <p:nvPr/>
        </p:nvSpPr>
        <p:spPr>
          <a:xfrm>
            <a:off x="2343788" y="1927158"/>
            <a:ext cx="967599" cy="10064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sp>
        <p:nvSpPr>
          <p:cNvPr id="8" name="Oval 7"/>
          <p:cNvSpPr/>
          <p:nvPr/>
        </p:nvSpPr>
        <p:spPr>
          <a:xfrm>
            <a:off x="2903457" y="5231137"/>
            <a:ext cx="1011780" cy="10376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sp>
        <p:nvSpPr>
          <p:cNvPr id="9" name="Oval 8"/>
          <p:cNvSpPr/>
          <p:nvPr/>
        </p:nvSpPr>
        <p:spPr>
          <a:xfrm>
            <a:off x="7337048" y="4275012"/>
            <a:ext cx="1003539" cy="10222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Data</a:t>
            </a:r>
            <a:endParaRPr lang="en-US" dirty="0"/>
          </a:p>
        </p:txBody>
      </p:sp>
      <p:cxnSp>
        <p:nvCxnSpPr>
          <p:cNvPr id="10" name="Straight Arrow Connector 9"/>
          <p:cNvCxnSpPr>
            <a:stCxn id="4" idx="1"/>
            <a:endCxn id="7" idx="5"/>
          </p:cNvCxnSpPr>
          <p:nvPr/>
        </p:nvCxnSpPr>
        <p:spPr>
          <a:xfrm flipH="1" flipV="1">
            <a:off x="3169685" y="2786213"/>
            <a:ext cx="1465699" cy="111327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2"/>
            <a:endCxn id="6" idx="6"/>
          </p:cNvCxnSpPr>
          <p:nvPr/>
        </p:nvCxnSpPr>
        <p:spPr>
          <a:xfrm flipH="1" flipV="1">
            <a:off x="1844897" y="4083793"/>
            <a:ext cx="2570671" cy="31486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4" idx="3"/>
            <a:endCxn id="8" idx="7"/>
          </p:cNvCxnSpPr>
          <p:nvPr/>
        </p:nvCxnSpPr>
        <p:spPr>
          <a:xfrm flipH="1">
            <a:off x="3767065" y="4897823"/>
            <a:ext cx="868319" cy="48528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7"/>
            <a:endCxn id="5" idx="3"/>
          </p:cNvCxnSpPr>
          <p:nvPr/>
        </p:nvCxnSpPr>
        <p:spPr>
          <a:xfrm flipV="1">
            <a:off x="5696748" y="3104145"/>
            <a:ext cx="1338691" cy="79534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1"/>
            <a:endCxn id="7" idx="6"/>
          </p:cNvCxnSpPr>
          <p:nvPr/>
        </p:nvCxnSpPr>
        <p:spPr>
          <a:xfrm flipH="1" flipV="1">
            <a:off x="3311387" y="2430381"/>
            <a:ext cx="3724052" cy="3938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6" idx="7"/>
          </p:cNvCxnSpPr>
          <p:nvPr/>
        </p:nvCxnSpPr>
        <p:spPr>
          <a:xfrm flipH="1">
            <a:off x="1704249" y="2786955"/>
            <a:ext cx="5184225" cy="93898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5" idx="4"/>
            <a:endCxn id="9" idx="0"/>
          </p:cNvCxnSpPr>
          <p:nvPr/>
        </p:nvCxnSpPr>
        <p:spPr>
          <a:xfrm>
            <a:off x="7390244" y="3235529"/>
            <a:ext cx="448574" cy="103948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9" idx="3"/>
            <a:endCxn id="8" idx="6"/>
          </p:cNvCxnSpPr>
          <p:nvPr/>
        </p:nvCxnSpPr>
        <p:spPr>
          <a:xfrm flipH="1">
            <a:off x="3915237" y="5147539"/>
            <a:ext cx="3568776" cy="60244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0"/>
            <a:endCxn id="7" idx="4"/>
          </p:cNvCxnSpPr>
          <p:nvPr/>
        </p:nvCxnSpPr>
        <p:spPr>
          <a:xfrm flipH="1" flipV="1">
            <a:off x="2827588" y="2933604"/>
            <a:ext cx="581759" cy="229753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8" idx="1"/>
            <a:endCxn id="6" idx="5"/>
          </p:cNvCxnSpPr>
          <p:nvPr/>
        </p:nvCxnSpPr>
        <p:spPr>
          <a:xfrm flipH="1" flipV="1">
            <a:off x="1704249" y="4441648"/>
            <a:ext cx="1347380" cy="94145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8859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757128"/>
          </a:xfrm>
        </p:spPr>
        <p:txBody>
          <a:bodyPr/>
          <a:lstStyle/>
          <a:p>
            <a:r>
              <a:rPr lang="en-US" sz="4000" dirty="0" smtClean="0"/>
              <a:t>One Web</a:t>
            </a:r>
            <a:endParaRPr lang="en-US" sz="4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26" y="864704"/>
            <a:ext cx="8984974" cy="5531960"/>
          </a:xfrm>
          <a:prstGeom prst="rect">
            <a:avLst/>
          </a:prstGeom>
        </p:spPr>
      </p:pic>
      <p:sp>
        <p:nvSpPr>
          <p:cNvPr id="3" name="Rectangle 2"/>
          <p:cNvSpPr/>
          <p:nvPr/>
        </p:nvSpPr>
        <p:spPr>
          <a:xfrm>
            <a:off x="6033155" y="1263192"/>
            <a:ext cx="1480008" cy="2752627"/>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6317530" y="4185501"/>
            <a:ext cx="1384169" cy="331510"/>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4570413" y="4600279"/>
            <a:ext cx="849999" cy="248241"/>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992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5" y="1870388"/>
            <a:ext cx="8042276" cy="1336956"/>
          </a:xfrm>
        </p:spPr>
        <p:txBody>
          <a:bodyPr/>
          <a:lstStyle/>
          <a:p>
            <a:r>
              <a:rPr lang="en-US" sz="4000" dirty="0" smtClean="0"/>
              <a:t>RDF</a:t>
            </a:r>
            <a:r>
              <a:rPr lang="en-US" sz="4000" dirty="0"/>
              <a:t/>
            </a:r>
            <a:br>
              <a:rPr lang="en-US" sz="4000" dirty="0"/>
            </a:br>
            <a:r>
              <a:rPr lang="en-US" sz="2800" dirty="0" smtClean="0"/>
              <a:t>Resource Description Framework</a:t>
            </a:r>
            <a:endParaRPr lang="en-US" sz="4000" dirty="0"/>
          </a:p>
        </p:txBody>
      </p:sp>
    </p:spTree>
    <p:extLst>
      <p:ext uri="{BB962C8B-B14F-4D97-AF65-F5344CB8AC3E}">
        <p14:creationId xmlns:p14="http://schemas.microsoft.com/office/powerpoint/2010/main" val="2508288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Semantic Web Stack</a:t>
            </a:r>
            <a:endParaRPr lang="en-US" sz="4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02127" y="1600200"/>
            <a:ext cx="4136571" cy="4343400"/>
          </a:xfrm>
        </p:spPr>
      </p:pic>
      <p:sp>
        <p:nvSpPr>
          <p:cNvPr id="5" name="Rectangle 4"/>
          <p:cNvSpPr/>
          <p:nvPr/>
        </p:nvSpPr>
        <p:spPr>
          <a:xfrm>
            <a:off x="2592371" y="4628561"/>
            <a:ext cx="1734532" cy="782425"/>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0725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Agenda</a:t>
            </a:r>
            <a:endParaRPr lang="en-US" sz="4000" dirty="0"/>
          </a:p>
        </p:txBody>
      </p:sp>
      <p:sp>
        <p:nvSpPr>
          <p:cNvPr id="3" name="Content Placeholder 2"/>
          <p:cNvSpPr>
            <a:spLocks noGrp="1"/>
          </p:cNvSpPr>
          <p:nvPr>
            <p:ph idx="1"/>
          </p:nvPr>
        </p:nvSpPr>
        <p:spPr/>
        <p:txBody>
          <a:bodyPr/>
          <a:lstStyle/>
          <a:p>
            <a:r>
              <a:rPr lang="en-US" dirty="0" smtClean="0"/>
              <a:t>History / Background</a:t>
            </a:r>
          </a:p>
          <a:p>
            <a:r>
              <a:rPr lang="en-US" dirty="0" smtClean="0"/>
              <a:t>Linked Data</a:t>
            </a:r>
          </a:p>
          <a:p>
            <a:r>
              <a:rPr lang="en-US" dirty="0" smtClean="0"/>
              <a:t>RDF</a:t>
            </a:r>
          </a:p>
          <a:p>
            <a:r>
              <a:rPr lang="en-US" dirty="0" smtClean="0"/>
              <a:t>SPARQL</a:t>
            </a:r>
          </a:p>
          <a:p>
            <a:r>
              <a:rPr lang="en-US" dirty="0" smtClean="0"/>
              <a:t>OWL</a:t>
            </a:r>
          </a:p>
          <a:p>
            <a:r>
              <a:rPr lang="en-US" dirty="0" smtClean="0"/>
              <a:t>Applications</a:t>
            </a:r>
          </a:p>
          <a:p>
            <a:r>
              <a:rPr lang="en-US" dirty="0" smtClean="0"/>
              <a:t>Current state of the Semantic Web</a:t>
            </a:r>
            <a:endParaRPr lang="en-US" dirty="0"/>
          </a:p>
        </p:txBody>
      </p:sp>
    </p:spTree>
    <p:extLst>
      <p:ext uri="{BB962C8B-B14F-4D97-AF65-F5344CB8AC3E}">
        <p14:creationId xmlns:p14="http://schemas.microsoft.com/office/powerpoint/2010/main" val="24866235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RDF: Resource Description Framework</a:t>
            </a:r>
            <a:endParaRPr lang="en-US" sz="4000" dirty="0"/>
          </a:p>
        </p:txBody>
      </p:sp>
      <p:sp>
        <p:nvSpPr>
          <p:cNvPr id="3" name="Content Placeholder 2"/>
          <p:cNvSpPr>
            <a:spLocks noGrp="1"/>
          </p:cNvSpPr>
          <p:nvPr>
            <p:ph idx="1"/>
          </p:nvPr>
        </p:nvSpPr>
        <p:spPr/>
        <p:txBody>
          <a:bodyPr/>
          <a:lstStyle/>
          <a:p>
            <a:r>
              <a:rPr lang="en-US" dirty="0" smtClean="0"/>
              <a:t>The triple</a:t>
            </a:r>
            <a:endParaRPr lang="en-US" dirty="0"/>
          </a:p>
        </p:txBody>
      </p:sp>
      <p:sp>
        <p:nvSpPr>
          <p:cNvPr id="4" name="Oval 3"/>
          <p:cNvSpPr/>
          <p:nvPr/>
        </p:nvSpPr>
        <p:spPr>
          <a:xfrm>
            <a:off x="1140643" y="270549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Subject</a:t>
            </a:r>
            <a:endParaRPr lang="en-US" dirty="0"/>
          </a:p>
        </p:txBody>
      </p:sp>
      <p:sp>
        <p:nvSpPr>
          <p:cNvPr id="5" name="Oval 4"/>
          <p:cNvSpPr/>
          <p:nvPr/>
        </p:nvSpPr>
        <p:spPr>
          <a:xfrm>
            <a:off x="5695361" y="270549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Object</a:t>
            </a:r>
            <a:endParaRPr lang="en-US" dirty="0"/>
          </a:p>
        </p:txBody>
      </p:sp>
      <p:cxnSp>
        <p:nvCxnSpPr>
          <p:cNvPr id="7" name="Straight Arrow Connector 6"/>
          <p:cNvCxnSpPr>
            <a:stCxn id="4" idx="6"/>
            <a:endCxn id="5" idx="2"/>
          </p:cNvCxnSpPr>
          <p:nvPr/>
        </p:nvCxnSpPr>
        <p:spPr>
          <a:xfrm>
            <a:off x="3412503" y="3124986"/>
            <a:ext cx="22828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979192" y="2677820"/>
            <a:ext cx="1149480" cy="369332"/>
          </a:xfrm>
          <a:prstGeom prst="rect">
            <a:avLst/>
          </a:prstGeom>
          <a:noFill/>
        </p:spPr>
        <p:txBody>
          <a:bodyPr wrap="square" rtlCol="0">
            <a:spAutoFit/>
          </a:bodyPr>
          <a:lstStyle/>
          <a:p>
            <a:r>
              <a:rPr lang="en-US" dirty="0" smtClean="0"/>
              <a:t>Predicate</a:t>
            </a:r>
            <a:endParaRPr lang="en-US" dirty="0"/>
          </a:p>
        </p:txBody>
      </p:sp>
    </p:spTree>
    <p:extLst>
      <p:ext uri="{BB962C8B-B14F-4D97-AF65-F5344CB8AC3E}">
        <p14:creationId xmlns:p14="http://schemas.microsoft.com/office/powerpoint/2010/main" val="607542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RDF: Resource Description Framework</a:t>
            </a:r>
            <a:endParaRPr lang="en-US" sz="4000" dirty="0"/>
          </a:p>
        </p:txBody>
      </p:sp>
      <p:sp>
        <p:nvSpPr>
          <p:cNvPr id="3" name="Content Placeholder 2"/>
          <p:cNvSpPr>
            <a:spLocks noGrp="1"/>
          </p:cNvSpPr>
          <p:nvPr>
            <p:ph idx="1"/>
          </p:nvPr>
        </p:nvSpPr>
        <p:spPr/>
        <p:txBody>
          <a:bodyPr/>
          <a:lstStyle/>
          <a:p>
            <a:r>
              <a:rPr lang="en-US" dirty="0" smtClean="0"/>
              <a:t>The triple</a:t>
            </a:r>
            <a:endParaRPr lang="en-US" dirty="0"/>
          </a:p>
        </p:txBody>
      </p:sp>
      <p:sp>
        <p:nvSpPr>
          <p:cNvPr id="4" name="Oval 3"/>
          <p:cNvSpPr/>
          <p:nvPr/>
        </p:nvSpPr>
        <p:spPr>
          <a:xfrm>
            <a:off x="1140643" y="270549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Subject</a:t>
            </a:r>
            <a:endParaRPr lang="en-US" dirty="0"/>
          </a:p>
        </p:txBody>
      </p:sp>
      <p:sp>
        <p:nvSpPr>
          <p:cNvPr id="5" name="Oval 4"/>
          <p:cNvSpPr/>
          <p:nvPr/>
        </p:nvSpPr>
        <p:spPr>
          <a:xfrm>
            <a:off x="5695361" y="270549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Object</a:t>
            </a:r>
            <a:endParaRPr lang="en-US" dirty="0"/>
          </a:p>
        </p:txBody>
      </p:sp>
      <p:cxnSp>
        <p:nvCxnSpPr>
          <p:cNvPr id="7" name="Straight Arrow Connector 6"/>
          <p:cNvCxnSpPr>
            <a:stCxn id="4" idx="6"/>
            <a:endCxn id="5" idx="2"/>
          </p:cNvCxnSpPr>
          <p:nvPr/>
        </p:nvCxnSpPr>
        <p:spPr>
          <a:xfrm>
            <a:off x="3412503" y="3124986"/>
            <a:ext cx="22828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979192" y="2677820"/>
            <a:ext cx="1149480" cy="369332"/>
          </a:xfrm>
          <a:prstGeom prst="rect">
            <a:avLst/>
          </a:prstGeom>
          <a:noFill/>
        </p:spPr>
        <p:txBody>
          <a:bodyPr wrap="square" rtlCol="0">
            <a:spAutoFit/>
          </a:bodyPr>
          <a:lstStyle/>
          <a:p>
            <a:r>
              <a:rPr lang="en-US" dirty="0" smtClean="0"/>
              <a:t>Predicate</a:t>
            </a:r>
            <a:endParaRPr lang="en-US" dirty="0"/>
          </a:p>
        </p:txBody>
      </p:sp>
      <p:sp>
        <p:nvSpPr>
          <p:cNvPr id="9" name="Oval 8"/>
          <p:cNvSpPr/>
          <p:nvPr/>
        </p:nvSpPr>
        <p:spPr>
          <a:xfrm>
            <a:off x="1140643" y="467744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t>
            </a:r>
            <a:r>
              <a:rPr lang="en-US" dirty="0" err="1" smtClean="0"/>
              <a:t>WebSci</a:t>
            </a:r>
            <a:r>
              <a:rPr lang="en-US" dirty="0" smtClean="0"/>
              <a:t>”</a:t>
            </a:r>
            <a:endParaRPr lang="en-US" dirty="0"/>
          </a:p>
        </p:txBody>
      </p:sp>
      <p:sp>
        <p:nvSpPr>
          <p:cNvPr id="10" name="Oval 9"/>
          <p:cNvSpPr/>
          <p:nvPr/>
        </p:nvSpPr>
        <p:spPr>
          <a:xfrm>
            <a:off x="5695361" y="4677443"/>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“Ahmed”</a:t>
            </a:r>
            <a:endParaRPr lang="en-US" dirty="0"/>
          </a:p>
        </p:txBody>
      </p:sp>
      <p:cxnSp>
        <p:nvCxnSpPr>
          <p:cNvPr id="11" name="Straight Arrow Connector 10"/>
          <p:cNvCxnSpPr>
            <a:stCxn id="9" idx="6"/>
            <a:endCxn id="10" idx="2"/>
          </p:cNvCxnSpPr>
          <p:nvPr/>
        </p:nvCxnSpPr>
        <p:spPr>
          <a:xfrm>
            <a:off x="3412503" y="5096936"/>
            <a:ext cx="22828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003871" y="4649769"/>
            <a:ext cx="1067159" cy="369332"/>
          </a:xfrm>
          <a:prstGeom prst="rect">
            <a:avLst/>
          </a:prstGeom>
          <a:noFill/>
        </p:spPr>
        <p:txBody>
          <a:bodyPr wrap="square" rtlCol="0">
            <a:spAutoFit/>
          </a:bodyPr>
          <a:lstStyle/>
          <a:p>
            <a:r>
              <a:rPr lang="en-US" dirty="0" smtClean="0"/>
              <a:t>“</a:t>
            </a:r>
            <a:r>
              <a:rPr lang="en-US" dirty="0" err="1" smtClean="0"/>
              <a:t>hasTA</a:t>
            </a:r>
            <a:r>
              <a:rPr lang="en-US" dirty="0" smtClean="0"/>
              <a:t>”</a:t>
            </a:r>
            <a:endParaRPr lang="en-US" dirty="0"/>
          </a:p>
        </p:txBody>
      </p:sp>
    </p:spTree>
    <p:extLst>
      <p:ext uri="{BB962C8B-B14F-4D97-AF65-F5344CB8AC3E}">
        <p14:creationId xmlns:p14="http://schemas.microsoft.com/office/powerpoint/2010/main" val="27745686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RDF Triple</a:t>
            </a:r>
            <a:endParaRPr lang="en-US" sz="4000" dirty="0"/>
          </a:p>
        </p:txBody>
      </p:sp>
      <p:sp>
        <p:nvSpPr>
          <p:cNvPr id="4" name="TextBox 3"/>
          <p:cNvSpPr txBox="1"/>
          <p:nvPr/>
        </p:nvSpPr>
        <p:spPr>
          <a:xfrm>
            <a:off x="1362115" y="2741978"/>
            <a:ext cx="1414104" cy="400110"/>
          </a:xfrm>
          <a:prstGeom prst="rect">
            <a:avLst/>
          </a:prstGeom>
          <a:noFill/>
        </p:spPr>
        <p:txBody>
          <a:bodyPr wrap="square" rtlCol="0">
            <a:spAutoFit/>
          </a:bodyPr>
          <a:lstStyle/>
          <a:p>
            <a:r>
              <a:rPr lang="en-US" sz="2000" dirty="0" smtClean="0">
                <a:solidFill>
                  <a:schemeClr val="accent1"/>
                </a:solidFill>
              </a:rPr>
              <a:t>Subject</a:t>
            </a:r>
            <a:endParaRPr lang="en-US" sz="1600" dirty="0">
              <a:solidFill>
                <a:schemeClr val="accent1"/>
              </a:solidFill>
            </a:endParaRPr>
          </a:p>
        </p:txBody>
      </p:sp>
      <p:sp>
        <p:nvSpPr>
          <p:cNvPr id="5" name="TextBox 4"/>
          <p:cNvSpPr txBox="1"/>
          <p:nvPr/>
        </p:nvSpPr>
        <p:spPr>
          <a:xfrm>
            <a:off x="3329388" y="2741979"/>
            <a:ext cx="1397300" cy="400110"/>
          </a:xfrm>
          <a:prstGeom prst="rect">
            <a:avLst/>
          </a:prstGeom>
          <a:noFill/>
        </p:spPr>
        <p:txBody>
          <a:bodyPr wrap="square" rtlCol="0">
            <a:spAutoFit/>
          </a:bodyPr>
          <a:lstStyle/>
          <a:p>
            <a:r>
              <a:rPr lang="en-US" sz="2000" dirty="0" smtClean="0">
                <a:solidFill>
                  <a:schemeClr val="accent1"/>
                </a:solidFill>
              </a:rPr>
              <a:t>Predicate</a:t>
            </a:r>
            <a:endParaRPr lang="en-US" sz="1600" dirty="0">
              <a:solidFill>
                <a:schemeClr val="accent1"/>
              </a:solidFill>
            </a:endParaRPr>
          </a:p>
        </p:txBody>
      </p:sp>
      <p:sp>
        <p:nvSpPr>
          <p:cNvPr id="6" name="TextBox 5"/>
          <p:cNvSpPr txBox="1"/>
          <p:nvPr/>
        </p:nvSpPr>
        <p:spPr>
          <a:xfrm>
            <a:off x="5460113" y="2750607"/>
            <a:ext cx="1369084" cy="400110"/>
          </a:xfrm>
          <a:prstGeom prst="rect">
            <a:avLst/>
          </a:prstGeom>
          <a:noFill/>
        </p:spPr>
        <p:txBody>
          <a:bodyPr wrap="square" rtlCol="0">
            <a:spAutoFit/>
          </a:bodyPr>
          <a:lstStyle/>
          <a:p>
            <a:r>
              <a:rPr lang="en-US" sz="2000" dirty="0" smtClean="0">
                <a:solidFill>
                  <a:schemeClr val="accent1"/>
                </a:solidFill>
              </a:rPr>
              <a:t>Object</a:t>
            </a:r>
            <a:endParaRPr lang="en-US" sz="1600" dirty="0">
              <a:solidFill>
                <a:schemeClr val="accent1"/>
              </a:solidFill>
            </a:endParaRPr>
          </a:p>
        </p:txBody>
      </p:sp>
      <p:sp>
        <p:nvSpPr>
          <p:cNvPr id="7" name="TextBox 6"/>
          <p:cNvSpPr txBox="1"/>
          <p:nvPr/>
        </p:nvSpPr>
        <p:spPr>
          <a:xfrm>
            <a:off x="3098272" y="4411447"/>
            <a:ext cx="707366" cy="400110"/>
          </a:xfrm>
          <a:prstGeom prst="rect">
            <a:avLst/>
          </a:prstGeom>
          <a:noFill/>
          <a:ln>
            <a:solidFill>
              <a:schemeClr val="accent1"/>
            </a:solidFill>
          </a:ln>
        </p:spPr>
        <p:txBody>
          <a:bodyPr wrap="square" rtlCol="0">
            <a:spAutoFit/>
          </a:bodyPr>
          <a:lstStyle/>
          <a:p>
            <a:pPr algn="ctr"/>
            <a:r>
              <a:rPr lang="en-US" sz="2000" dirty="0"/>
              <a:t>I</a:t>
            </a:r>
            <a:r>
              <a:rPr lang="en-US" sz="2000" dirty="0" smtClean="0"/>
              <a:t>RI</a:t>
            </a:r>
            <a:endParaRPr lang="en-US" sz="2000" dirty="0"/>
          </a:p>
        </p:txBody>
      </p:sp>
      <p:sp>
        <p:nvSpPr>
          <p:cNvPr id="8" name="TextBox 7"/>
          <p:cNvSpPr txBox="1"/>
          <p:nvPr/>
        </p:nvSpPr>
        <p:spPr>
          <a:xfrm>
            <a:off x="6433910" y="4409283"/>
            <a:ext cx="1240587" cy="400110"/>
          </a:xfrm>
          <a:prstGeom prst="rect">
            <a:avLst/>
          </a:prstGeom>
          <a:noFill/>
          <a:ln>
            <a:solidFill>
              <a:schemeClr val="accent1"/>
            </a:solidFill>
          </a:ln>
        </p:spPr>
        <p:txBody>
          <a:bodyPr wrap="square" rtlCol="0">
            <a:spAutoFit/>
          </a:bodyPr>
          <a:lstStyle/>
          <a:p>
            <a:pPr algn="ctr"/>
            <a:r>
              <a:rPr lang="en-US" sz="2000" dirty="0" smtClean="0"/>
              <a:t>Literal</a:t>
            </a:r>
            <a:endParaRPr lang="en-US" sz="2000" dirty="0"/>
          </a:p>
        </p:txBody>
      </p:sp>
      <p:cxnSp>
        <p:nvCxnSpPr>
          <p:cNvPr id="9" name="Straight Arrow Connector 8"/>
          <p:cNvCxnSpPr>
            <a:stCxn id="4" idx="2"/>
            <a:endCxn id="7" idx="0"/>
          </p:cNvCxnSpPr>
          <p:nvPr/>
        </p:nvCxnSpPr>
        <p:spPr>
          <a:xfrm>
            <a:off x="2069167" y="3142088"/>
            <a:ext cx="1382788" cy="12693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2"/>
            <a:endCxn id="7" idx="0"/>
          </p:cNvCxnSpPr>
          <p:nvPr/>
        </p:nvCxnSpPr>
        <p:spPr>
          <a:xfrm flipH="1">
            <a:off x="3451955" y="3142089"/>
            <a:ext cx="576083" cy="12693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2"/>
            <a:endCxn id="7" idx="0"/>
          </p:cNvCxnSpPr>
          <p:nvPr/>
        </p:nvCxnSpPr>
        <p:spPr>
          <a:xfrm flipH="1">
            <a:off x="3451955" y="3150717"/>
            <a:ext cx="2692700" cy="12607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2"/>
            <a:endCxn id="8" idx="0"/>
          </p:cNvCxnSpPr>
          <p:nvPr/>
        </p:nvCxnSpPr>
        <p:spPr>
          <a:xfrm>
            <a:off x="6144655" y="3150717"/>
            <a:ext cx="909549" cy="12585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924072" y="1678880"/>
            <a:ext cx="1331883" cy="400110"/>
          </a:xfrm>
          <a:prstGeom prst="rect">
            <a:avLst/>
          </a:prstGeom>
          <a:noFill/>
          <a:ln>
            <a:solidFill>
              <a:schemeClr val="accent1"/>
            </a:solidFill>
          </a:ln>
        </p:spPr>
        <p:txBody>
          <a:bodyPr wrap="square" rtlCol="0">
            <a:spAutoFit/>
          </a:bodyPr>
          <a:lstStyle/>
          <a:p>
            <a:pPr algn="ctr"/>
            <a:r>
              <a:rPr lang="en-US" sz="2000" dirty="0" smtClean="0"/>
              <a:t>Resource</a:t>
            </a:r>
            <a:endParaRPr lang="en-US" sz="2000" dirty="0"/>
          </a:p>
        </p:txBody>
      </p:sp>
      <p:cxnSp>
        <p:nvCxnSpPr>
          <p:cNvPr id="14" name="Straight Arrow Connector 13"/>
          <p:cNvCxnSpPr>
            <a:stCxn id="4" idx="0"/>
            <a:endCxn id="13" idx="2"/>
          </p:cNvCxnSpPr>
          <p:nvPr/>
        </p:nvCxnSpPr>
        <p:spPr>
          <a:xfrm flipV="1">
            <a:off x="2069167" y="2078990"/>
            <a:ext cx="2520847" cy="6629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0"/>
            <a:endCxn id="13" idx="2"/>
          </p:cNvCxnSpPr>
          <p:nvPr/>
        </p:nvCxnSpPr>
        <p:spPr>
          <a:xfrm flipV="1">
            <a:off x="4028038" y="2078990"/>
            <a:ext cx="561976" cy="6629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0"/>
            <a:endCxn id="13" idx="2"/>
          </p:cNvCxnSpPr>
          <p:nvPr/>
        </p:nvCxnSpPr>
        <p:spPr>
          <a:xfrm flipH="1" flipV="1">
            <a:off x="4590014" y="2078990"/>
            <a:ext cx="1554641" cy="671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48262" y="2330401"/>
            <a:ext cx="779072" cy="276999"/>
          </a:xfrm>
          <a:prstGeom prst="rect">
            <a:avLst/>
          </a:prstGeom>
          <a:solidFill>
            <a:schemeClr val="bg1"/>
          </a:solidFill>
        </p:spPr>
        <p:txBody>
          <a:bodyPr wrap="square" rtlCol="0">
            <a:spAutoFit/>
          </a:bodyPr>
          <a:lstStyle/>
          <a:p>
            <a:r>
              <a:rPr lang="en-US" sz="1200" dirty="0" smtClean="0"/>
              <a:t>denotes</a:t>
            </a:r>
            <a:endParaRPr lang="en-US" sz="1200" dirty="0"/>
          </a:p>
        </p:txBody>
      </p:sp>
      <p:sp>
        <p:nvSpPr>
          <p:cNvPr id="18" name="TextBox 17"/>
          <p:cNvSpPr txBox="1"/>
          <p:nvPr/>
        </p:nvSpPr>
        <p:spPr>
          <a:xfrm>
            <a:off x="3856588" y="2330401"/>
            <a:ext cx="814115" cy="276999"/>
          </a:xfrm>
          <a:prstGeom prst="rect">
            <a:avLst/>
          </a:prstGeom>
          <a:solidFill>
            <a:schemeClr val="bg1"/>
          </a:solidFill>
        </p:spPr>
        <p:txBody>
          <a:bodyPr wrap="square" rtlCol="0">
            <a:spAutoFit/>
          </a:bodyPr>
          <a:lstStyle/>
          <a:p>
            <a:r>
              <a:rPr lang="en-US" sz="1200" dirty="0"/>
              <a:t>denotes</a:t>
            </a:r>
          </a:p>
        </p:txBody>
      </p:sp>
      <p:sp>
        <p:nvSpPr>
          <p:cNvPr id="19" name="TextBox 18"/>
          <p:cNvSpPr txBox="1"/>
          <p:nvPr/>
        </p:nvSpPr>
        <p:spPr>
          <a:xfrm>
            <a:off x="5244452" y="2330401"/>
            <a:ext cx="858325" cy="276999"/>
          </a:xfrm>
          <a:prstGeom prst="rect">
            <a:avLst/>
          </a:prstGeom>
          <a:solidFill>
            <a:schemeClr val="bg1"/>
          </a:solidFill>
        </p:spPr>
        <p:txBody>
          <a:bodyPr wrap="square" rtlCol="0">
            <a:spAutoFit/>
          </a:bodyPr>
          <a:lstStyle/>
          <a:p>
            <a:r>
              <a:rPr lang="en-US" sz="1200" dirty="0"/>
              <a:t>denotes</a:t>
            </a:r>
          </a:p>
        </p:txBody>
      </p:sp>
      <p:sp>
        <p:nvSpPr>
          <p:cNvPr id="20" name="TextBox 19"/>
          <p:cNvSpPr txBox="1"/>
          <p:nvPr/>
        </p:nvSpPr>
        <p:spPr>
          <a:xfrm>
            <a:off x="3162700" y="5503981"/>
            <a:ext cx="1285875" cy="338554"/>
          </a:xfrm>
          <a:prstGeom prst="rect">
            <a:avLst/>
          </a:prstGeom>
          <a:noFill/>
          <a:ln>
            <a:solidFill>
              <a:schemeClr val="accent1"/>
            </a:solidFill>
          </a:ln>
        </p:spPr>
        <p:txBody>
          <a:bodyPr wrap="square" rtlCol="0">
            <a:spAutoFit/>
          </a:bodyPr>
          <a:lstStyle/>
          <a:p>
            <a:pPr algn="ctr"/>
            <a:r>
              <a:rPr lang="en-US" sz="1600" dirty="0" smtClean="0"/>
              <a:t>Blank Node</a:t>
            </a:r>
            <a:endParaRPr lang="en-US" sz="1600" dirty="0"/>
          </a:p>
        </p:txBody>
      </p:sp>
      <p:cxnSp>
        <p:nvCxnSpPr>
          <p:cNvPr id="21" name="Straight Arrow Connector 20"/>
          <p:cNvCxnSpPr>
            <a:stCxn id="6" idx="2"/>
            <a:endCxn id="20" idx="3"/>
          </p:cNvCxnSpPr>
          <p:nvPr/>
        </p:nvCxnSpPr>
        <p:spPr>
          <a:xfrm flipH="1">
            <a:off x="4448575" y="3150717"/>
            <a:ext cx="1696080" cy="2522541"/>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4" idx="2"/>
            <a:endCxn id="20" idx="1"/>
          </p:cNvCxnSpPr>
          <p:nvPr/>
        </p:nvCxnSpPr>
        <p:spPr>
          <a:xfrm>
            <a:off x="2069167" y="3142088"/>
            <a:ext cx="1093533" cy="25311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779912" y="3478608"/>
            <a:ext cx="1251506" cy="276999"/>
          </a:xfrm>
          <a:prstGeom prst="rect">
            <a:avLst/>
          </a:prstGeom>
          <a:solidFill>
            <a:schemeClr val="bg1"/>
          </a:solidFill>
        </p:spPr>
        <p:txBody>
          <a:bodyPr wrap="square" rtlCol="0">
            <a:spAutoFit/>
          </a:bodyPr>
          <a:lstStyle/>
          <a:p>
            <a:r>
              <a:rPr lang="en-US" sz="1200" dirty="0" err="1" smtClean="0"/>
              <a:t>representedBy</a:t>
            </a:r>
            <a:endParaRPr lang="en-US" sz="1200" dirty="0"/>
          </a:p>
        </p:txBody>
      </p:sp>
      <p:sp>
        <p:nvSpPr>
          <p:cNvPr id="24" name="TextBox 23"/>
          <p:cNvSpPr txBox="1"/>
          <p:nvPr/>
        </p:nvSpPr>
        <p:spPr>
          <a:xfrm>
            <a:off x="3162701" y="3665309"/>
            <a:ext cx="1285874" cy="276999"/>
          </a:xfrm>
          <a:prstGeom prst="rect">
            <a:avLst/>
          </a:prstGeom>
          <a:solidFill>
            <a:schemeClr val="bg1"/>
          </a:solidFill>
        </p:spPr>
        <p:txBody>
          <a:bodyPr wrap="square" rtlCol="0">
            <a:spAutoFit/>
          </a:bodyPr>
          <a:lstStyle/>
          <a:p>
            <a:r>
              <a:rPr lang="en-US" sz="1200" dirty="0" err="1" smtClean="0"/>
              <a:t>representedBy</a:t>
            </a:r>
            <a:endParaRPr lang="en-US" sz="1200" dirty="0"/>
          </a:p>
        </p:txBody>
      </p:sp>
      <p:sp>
        <p:nvSpPr>
          <p:cNvPr id="25" name="TextBox 24"/>
          <p:cNvSpPr txBox="1"/>
          <p:nvPr/>
        </p:nvSpPr>
        <p:spPr>
          <a:xfrm>
            <a:off x="5524362" y="3316749"/>
            <a:ext cx="1263230" cy="276999"/>
          </a:xfrm>
          <a:prstGeom prst="rect">
            <a:avLst/>
          </a:prstGeom>
          <a:solidFill>
            <a:schemeClr val="bg1"/>
          </a:solidFill>
        </p:spPr>
        <p:txBody>
          <a:bodyPr wrap="square" rtlCol="0">
            <a:spAutoFit/>
          </a:bodyPr>
          <a:lstStyle/>
          <a:p>
            <a:r>
              <a:rPr lang="en-US" sz="1200" dirty="0" err="1" smtClean="0"/>
              <a:t>representedBy</a:t>
            </a:r>
            <a:endParaRPr lang="en-US" sz="1200" dirty="0"/>
          </a:p>
        </p:txBody>
      </p:sp>
    </p:spTree>
    <p:extLst>
      <p:ext uri="{BB962C8B-B14F-4D97-AF65-F5344CB8AC3E}">
        <p14:creationId xmlns:p14="http://schemas.microsoft.com/office/powerpoint/2010/main" val="3283426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RDF triple</a:t>
            </a:r>
            <a:endParaRPr lang="en-US" sz="4000" dirty="0"/>
          </a:p>
        </p:txBody>
      </p:sp>
      <p:sp>
        <p:nvSpPr>
          <p:cNvPr id="5" name="Oval 4"/>
          <p:cNvSpPr/>
          <p:nvPr/>
        </p:nvSpPr>
        <p:spPr>
          <a:xfrm>
            <a:off x="1197204" y="1887109"/>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“article”</a:t>
            </a:r>
            <a:endParaRPr lang="en-US" dirty="0"/>
          </a:p>
        </p:txBody>
      </p:sp>
      <p:sp>
        <p:nvSpPr>
          <p:cNvPr id="6" name="Oval 5"/>
          <p:cNvSpPr/>
          <p:nvPr/>
        </p:nvSpPr>
        <p:spPr>
          <a:xfrm>
            <a:off x="5751922" y="1887109"/>
            <a:ext cx="2271860"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“James </a:t>
            </a:r>
            <a:r>
              <a:rPr lang="en-US" dirty="0" err="1" smtClean="0"/>
              <a:t>Hendler</a:t>
            </a:r>
            <a:r>
              <a:rPr lang="en-US" dirty="0" smtClean="0"/>
              <a:t>”</a:t>
            </a:r>
            <a:endParaRPr lang="en-US" dirty="0"/>
          </a:p>
        </p:txBody>
      </p:sp>
      <p:cxnSp>
        <p:nvCxnSpPr>
          <p:cNvPr id="7" name="Straight Arrow Connector 6"/>
          <p:cNvCxnSpPr>
            <a:stCxn id="5" idx="6"/>
            <a:endCxn id="6" idx="2"/>
          </p:cNvCxnSpPr>
          <p:nvPr/>
        </p:nvCxnSpPr>
        <p:spPr>
          <a:xfrm>
            <a:off x="3469064" y="2306602"/>
            <a:ext cx="22828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802128" y="1864025"/>
            <a:ext cx="1536569" cy="369332"/>
          </a:xfrm>
          <a:prstGeom prst="rect">
            <a:avLst/>
          </a:prstGeom>
          <a:noFill/>
        </p:spPr>
        <p:txBody>
          <a:bodyPr wrap="square" rtlCol="0">
            <a:spAutoFit/>
          </a:bodyPr>
          <a:lstStyle/>
          <a:p>
            <a:r>
              <a:rPr lang="en-US" dirty="0" smtClean="0"/>
              <a:t>“</a:t>
            </a:r>
            <a:r>
              <a:rPr lang="en-US" dirty="0" err="1" smtClean="0"/>
              <a:t>hasCreator</a:t>
            </a:r>
            <a:r>
              <a:rPr lang="en-US" dirty="0" smtClean="0"/>
              <a:t>”</a:t>
            </a:r>
            <a:endParaRPr lang="en-US" dirty="0"/>
          </a:p>
        </p:txBody>
      </p:sp>
      <p:sp>
        <p:nvSpPr>
          <p:cNvPr id="9" name="Oval 8"/>
          <p:cNvSpPr/>
          <p:nvPr/>
        </p:nvSpPr>
        <p:spPr>
          <a:xfrm>
            <a:off x="0" y="3168671"/>
            <a:ext cx="3374796" cy="83898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http://dx.doi.org//10.1109/MC.2009.30</a:t>
            </a:r>
          </a:p>
        </p:txBody>
      </p:sp>
      <p:sp>
        <p:nvSpPr>
          <p:cNvPr id="10" name="Oval 9"/>
          <p:cNvSpPr/>
          <p:nvPr/>
        </p:nvSpPr>
        <p:spPr>
          <a:xfrm>
            <a:off x="5423539" y="5310609"/>
            <a:ext cx="3607339" cy="124101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http://dbpedia.org/resource/James_Hendler</a:t>
            </a:r>
          </a:p>
        </p:txBody>
      </p:sp>
      <p:cxnSp>
        <p:nvCxnSpPr>
          <p:cNvPr id="11" name="Straight Arrow Connector 10"/>
          <p:cNvCxnSpPr>
            <a:stCxn id="9" idx="6"/>
            <a:endCxn id="10" idx="2"/>
          </p:cNvCxnSpPr>
          <p:nvPr/>
        </p:nvCxnSpPr>
        <p:spPr>
          <a:xfrm>
            <a:off x="3374796" y="3588164"/>
            <a:ext cx="2048743" cy="234295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423492" y="4440562"/>
            <a:ext cx="2293839" cy="584775"/>
          </a:xfrm>
          <a:prstGeom prst="rect">
            <a:avLst/>
          </a:prstGeom>
          <a:noFill/>
        </p:spPr>
        <p:txBody>
          <a:bodyPr wrap="square" rtlCol="0">
            <a:spAutoFit/>
          </a:bodyPr>
          <a:lstStyle/>
          <a:p>
            <a:r>
              <a:rPr lang="en-US" sz="1600" dirty="0">
                <a:hlinkClick r:id="rId2"/>
              </a:rPr>
              <a:t>http://</a:t>
            </a:r>
            <a:r>
              <a:rPr lang="en-US" sz="1600" dirty="0" smtClean="0">
                <a:hlinkClick r:id="rId2"/>
              </a:rPr>
              <a:t>purl.org/dc/elements/1.1/creator</a:t>
            </a:r>
            <a:r>
              <a:rPr lang="en-US" sz="1600" dirty="0" smtClean="0"/>
              <a:t> </a:t>
            </a:r>
            <a:endParaRPr lang="en-US" sz="1600" dirty="0"/>
          </a:p>
        </p:txBody>
      </p:sp>
    </p:spTree>
    <p:extLst>
      <p:ext uri="{BB962C8B-B14F-4D97-AF65-F5344CB8AC3E}">
        <p14:creationId xmlns:p14="http://schemas.microsoft.com/office/powerpoint/2010/main" val="14893051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RDF</a:t>
            </a:r>
            <a:endParaRPr lang="en-US" dirty="0"/>
          </a:p>
        </p:txBody>
      </p:sp>
      <p:sp>
        <p:nvSpPr>
          <p:cNvPr id="3" name="Content Placeholder 2"/>
          <p:cNvSpPr>
            <a:spLocks noGrp="1"/>
          </p:cNvSpPr>
          <p:nvPr>
            <p:ph idx="1"/>
          </p:nvPr>
        </p:nvSpPr>
        <p:spPr/>
        <p:txBody>
          <a:bodyPr>
            <a:normAutofit fontScale="92500"/>
          </a:bodyPr>
          <a:lstStyle/>
          <a:p>
            <a:r>
              <a:rPr lang="en-US" dirty="0" smtClean="0"/>
              <a:t>A triple is true if the relationship holds between the subject and the object</a:t>
            </a:r>
          </a:p>
          <a:p>
            <a:r>
              <a:rPr lang="en-US" dirty="0" smtClean="0"/>
              <a:t>Resource</a:t>
            </a:r>
          </a:p>
          <a:p>
            <a:pPr lvl="1"/>
            <a:r>
              <a:rPr lang="en-US" sz="2400" dirty="0" smtClean="0"/>
              <a:t>Can </a:t>
            </a:r>
            <a:r>
              <a:rPr lang="en-US" sz="2400" dirty="0"/>
              <a:t>be ‘anything’, including documents, people, physical objects, and abstract concepts</a:t>
            </a:r>
          </a:p>
          <a:p>
            <a:r>
              <a:rPr lang="en-US" dirty="0" smtClean="0"/>
              <a:t>IRI: Internationalized Resource Identifier</a:t>
            </a:r>
          </a:p>
          <a:p>
            <a:pPr lvl="1"/>
            <a:r>
              <a:rPr lang="en-US" sz="2400" dirty="0" smtClean="0"/>
              <a:t>IRIs conform to Universal Character Set, not just ASCII</a:t>
            </a:r>
          </a:p>
          <a:p>
            <a:pPr lvl="1"/>
            <a:r>
              <a:rPr lang="en-US" sz="2400" dirty="0" smtClean="0"/>
              <a:t>IRIs are global</a:t>
            </a:r>
            <a:r>
              <a:rPr lang="en-US" sz="2400" dirty="0"/>
              <a:t>, </a:t>
            </a:r>
            <a:r>
              <a:rPr lang="en-US" sz="2400" dirty="0" err="1" smtClean="0"/>
              <a:t>dereferenceable</a:t>
            </a:r>
            <a:r>
              <a:rPr lang="en-US" sz="2400" dirty="0" smtClean="0"/>
              <a:t> and persistent</a:t>
            </a:r>
            <a:endParaRPr lang="en-US" sz="2400" dirty="0"/>
          </a:p>
          <a:p>
            <a:r>
              <a:rPr lang="en-US" dirty="0" smtClean="0"/>
              <a:t>Blank nodes are anonymous resources</a:t>
            </a:r>
            <a:endParaRPr lang="en-US" dirty="0"/>
          </a:p>
          <a:p>
            <a:endParaRPr lang="en-US" dirty="0"/>
          </a:p>
        </p:txBody>
      </p:sp>
    </p:spTree>
    <p:extLst>
      <p:ext uri="{BB962C8B-B14F-4D97-AF65-F5344CB8AC3E}">
        <p14:creationId xmlns:p14="http://schemas.microsoft.com/office/powerpoint/2010/main" val="33789013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RDF</a:t>
            </a:r>
            <a:endParaRPr lang="en-US" dirty="0"/>
          </a:p>
        </p:txBody>
      </p:sp>
      <p:sp>
        <p:nvSpPr>
          <p:cNvPr id="3" name="Content Placeholder 2"/>
          <p:cNvSpPr>
            <a:spLocks noGrp="1"/>
          </p:cNvSpPr>
          <p:nvPr>
            <p:ph idx="1"/>
          </p:nvPr>
        </p:nvSpPr>
        <p:spPr>
          <a:xfrm>
            <a:off x="549275" y="1703896"/>
            <a:ext cx="8042276" cy="4343400"/>
          </a:xfrm>
        </p:spPr>
        <p:txBody>
          <a:bodyPr>
            <a:normAutofit/>
          </a:bodyPr>
          <a:lstStyle/>
          <a:p>
            <a:r>
              <a:rPr lang="en-US" dirty="0" smtClean="0"/>
              <a:t>Graph-based </a:t>
            </a:r>
            <a:r>
              <a:rPr lang="en-US" dirty="0"/>
              <a:t>Data </a:t>
            </a:r>
            <a:r>
              <a:rPr lang="en-US" dirty="0" smtClean="0"/>
              <a:t>Model</a:t>
            </a:r>
          </a:p>
          <a:p>
            <a:pPr lvl="1"/>
            <a:r>
              <a:rPr lang="en-US" sz="2400" dirty="0" smtClean="0"/>
              <a:t>Visualized </a:t>
            </a:r>
            <a:r>
              <a:rPr lang="en-US" sz="2400" dirty="0"/>
              <a:t>as diagram of nodes and </a:t>
            </a:r>
            <a:r>
              <a:rPr lang="en-US" sz="2400" dirty="0" smtClean="0"/>
              <a:t>directed-arcs</a:t>
            </a:r>
          </a:p>
          <a:p>
            <a:pPr lvl="1"/>
            <a:r>
              <a:rPr lang="en-US" sz="2400" dirty="0" smtClean="0"/>
              <a:t>Nodes </a:t>
            </a:r>
            <a:r>
              <a:rPr lang="en-US" sz="2400" dirty="0"/>
              <a:t>represent ‘entities’ and are </a:t>
            </a:r>
            <a:r>
              <a:rPr lang="en-US" sz="2400" dirty="0" smtClean="0"/>
              <a:t>resources</a:t>
            </a:r>
          </a:p>
          <a:p>
            <a:pPr lvl="1"/>
            <a:r>
              <a:rPr lang="en-US" sz="2400" dirty="0" smtClean="0"/>
              <a:t>Arcs </a:t>
            </a:r>
            <a:r>
              <a:rPr lang="en-US" sz="2400" dirty="0"/>
              <a:t>represent relationships between the nodes and are also </a:t>
            </a:r>
            <a:r>
              <a:rPr lang="en-US" sz="2400" dirty="0" smtClean="0"/>
              <a:t>resources</a:t>
            </a:r>
          </a:p>
          <a:p>
            <a:r>
              <a:rPr lang="en-US" dirty="0" smtClean="0"/>
              <a:t>RDF </a:t>
            </a:r>
            <a:r>
              <a:rPr lang="en-US" dirty="0"/>
              <a:t>Graph consists of a set of triples</a:t>
            </a:r>
          </a:p>
          <a:p>
            <a:endParaRPr lang="en-US" dirty="0"/>
          </a:p>
        </p:txBody>
      </p:sp>
    </p:spTree>
    <p:extLst>
      <p:ext uri="{BB962C8B-B14F-4D97-AF65-F5344CB8AC3E}">
        <p14:creationId xmlns:p14="http://schemas.microsoft.com/office/powerpoint/2010/main" val="13522737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667124"/>
          </a:xfrm>
        </p:spPr>
        <p:txBody>
          <a:bodyPr/>
          <a:lstStyle/>
          <a:p>
            <a:pPr algn="l"/>
            <a:r>
              <a:rPr lang="en-US" sz="4000" dirty="0" smtClean="0"/>
              <a:t>RDF Graph</a:t>
            </a:r>
            <a:endParaRPr lang="en-US" sz="4000" dirty="0"/>
          </a:p>
        </p:txBody>
      </p:sp>
      <p:pic>
        <p:nvPicPr>
          <p:cNvPr id="16" name="Content Placeholder 1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8575" y="1606550"/>
            <a:ext cx="8963675" cy="4832350"/>
          </a:xfrm>
        </p:spPr>
      </p:pic>
    </p:spTree>
    <p:extLst>
      <p:ext uri="{BB962C8B-B14F-4D97-AF65-F5344CB8AC3E}">
        <p14:creationId xmlns:p14="http://schemas.microsoft.com/office/powerpoint/2010/main" val="14360570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736974"/>
          </a:xfrm>
        </p:spPr>
        <p:txBody>
          <a:bodyPr/>
          <a:lstStyle/>
          <a:p>
            <a:pPr algn="l"/>
            <a:r>
              <a:rPr lang="en-US" sz="4000" dirty="0" smtClean="0"/>
              <a:t>Raw RDF</a:t>
            </a:r>
            <a:endParaRPr lang="en-US" sz="4000" dirty="0"/>
          </a:p>
        </p:txBody>
      </p:sp>
      <p:pic>
        <p:nvPicPr>
          <p:cNvPr id="6" name="Content Placeholder 5"/>
          <p:cNvPicPr>
            <a:picLocks noGrp="1" noChangeAspect="1"/>
          </p:cNvPicPr>
          <p:nvPr>
            <p:ph idx="1"/>
          </p:nvPr>
        </p:nvPicPr>
        <p:blipFill>
          <a:blip r:embed="rId2"/>
          <a:stretch>
            <a:fillRect/>
          </a:stretch>
        </p:blipFill>
        <p:spPr>
          <a:xfrm>
            <a:off x="131555" y="1670050"/>
            <a:ext cx="8911938" cy="3251414"/>
          </a:xfrm>
          <a:prstGeom prst="rect">
            <a:avLst/>
          </a:prstGeom>
        </p:spPr>
      </p:pic>
    </p:spTree>
    <p:extLst>
      <p:ext uri="{BB962C8B-B14F-4D97-AF65-F5344CB8AC3E}">
        <p14:creationId xmlns:p14="http://schemas.microsoft.com/office/powerpoint/2010/main" val="9066079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600" dirty="0" smtClean="0"/>
              <a:t>RDF Serializations (representations)</a:t>
            </a:r>
            <a:endParaRPr lang="en-US" sz="3600" dirty="0"/>
          </a:p>
        </p:txBody>
      </p:sp>
      <p:sp>
        <p:nvSpPr>
          <p:cNvPr id="3" name="Content Placeholder 2"/>
          <p:cNvSpPr>
            <a:spLocks noGrp="1"/>
          </p:cNvSpPr>
          <p:nvPr>
            <p:ph idx="1"/>
          </p:nvPr>
        </p:nvSpPr>
        <p:spPr/>
        <p:txBody>
          <a:bodyPr/>
          <a:lstStyle/>
          <a:p>
            <a:r>
              <a:rPr lang="en-US" dirty="0"/>
              <a:t>Multiple </a:t>
            </a:r>
            <a:r>
              <a:rPr lang="en-US" dirty="0" smtClean="0"/>
              <a:t>serializations</a:t>
            </a:r>
          </a:p>
          <a:p>
            <a:pPr lvl="1"/>
            <a:r>
              <a:rPr lang="en-US" sz="1800" dirty="0" smtClean="0"/>
              <a:t>RDF/XML</a:t>
            </a:r>
          </a:p>
          <a:p>
            <a:pPr lvl="1"/>
            <a:r>
              <a:rPr lang="en-US" sz="2000" dirty="0" smtClean="0"/>
              <a:t>JSON-LD</a:t>
            </a:r>
          </a:p>
          <a:p>
            <a:pPr lvl="1"/>
            <a:r>
              <a:rPr lang="en-US" sz="2000" dirty="0" smtClean="0"/>
              <a:t>Turtle family</a:t>
            </a:r>
          </a:p>
          <a:p>
            <a:pPr lvl="2"/>
            <a:r>
              <a:rPr lang="en-US" sz="1400" dirty="0" smtClean="0"/>
              <a:t>Turtle</a:t>
            </a:r>
          </a:p>
          <a:p>
            <a:pPr lvl="2"/>
            <a:r>
              <a:rPr lang="en-US" sz="1600" dirty="0" smtClean="0"/>
              <a:t>N3</a:t>
            </a:r>
          </a:p>
          <a:p>
            <a:pPr lvl="2"/>
            <a:r>
              <a:rPr lang="en-US" sz="1600" dirty="0" smtClean="0"/>
              <a:t>Trig</a:t>
            </a:r>
            <a:endParaRPr lang="en-US" sz="1600" dirty="0"/>
          </a:p>
          <a:p>
            <a:endParaRPr lang="en-US" dirty="0"/>
          </a:p>
        </p:txBody>
      </p:sp>
    </p:spTree>
    <p:extLst>
      <p:ext uri="{BB962C8B-B14F-4D97-AF65-F5344CB8AC3E}">
        <p14:creationId xmlns:p14="http://schemas.microsoft.com/office/powerpoint/2010/main" val="36035618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641724"/>
          </a:xfrm>
        </p:spPr>
        <p:txBody>
          <a:bodyPr/>
          <a:lstStyle/>
          <a:p>
            <a:pPr algn="l"/>
            <a:r>
              <a:rPr lang="en-US" sz="4000" dirty="0" smtClean="0"/>
              <a:t>RDF/XML</a:t>
            </a:r>
            <a:endParaRPr lang="en-US" sz="4000" dirty="0"/>
          </a:p>
        </p:txBody>
      </p:sp>
      <p:pic>
        <p:nvPicPr>
          <p:cNvPr id="5" name="Content Placeholder 4"/>
          <p:cNvPicPr>
            <a:picLocks noGrp="1" noChangeAspect="1"/>
          </p:cNvPicPr>
          <p:nvPr>
            <p:ph idx="1"/>
          </p:nvPr>
        </p:nvPicPr>
        <p:blipFill>
          <a:blip r:embed="rId2"/>
          <a:stretch>
            <a:fillRect/>
          </a:stretch>
        </p:blipFill>
        <p:spPr>
          <a:xfrm>
            <a:off x="1828800" y="922663"/>
            <a:ext cx="4777396" cy="5096352"/>
          </a:xfrm>
          <a:prstGeom prst="rect">
            <a:avLst/>
          </a:prstGeom>
        </p:spPr>
      </p:pic>
    </p:spTree>
    <p:extLst>
      <p:ext uri="{BB962C8B-B14F-4D97-AF65-F5344CB8AC3E}">
        <p14:creationId xmlns:p14="http://schemas.microsoft.com/office/powerpoint/2010/main" val="1722781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The Web</a:t>
            </a:r>
            <a:endParaRPr lang="en-US" sz="4000" dirty="0"/>
          </a:p>
        </p:txBody>
      </p:sp>
      <p:sp>
        <p:nvSpPr>
          <p:cNvPr id="3" name="Content Placeholder 2"/>
          <p:cNvSpPr>
            <a:spLocks noGrp="1"/>
          </p:cNvSpPr>
          <p:nvPr>
            <p:ph idx="1"/>
          </p:nvPr>
        </p:nvSpPr>
        <p:spPr>
          <a:xfrm>
            <a:off x="549275" y="1600201"/>
            <a:ext cx="4901614" cy="4343400"/>
          </a:xfrm>
        </p:spPr>
        <p:txBody>
          <a:bodyPr>
            <a:normAutofit/>
          </a:bodyPr>
          <a:lstStyle/>
          <a:p>
            <a:pPr marL="0" indent="0">
              <a:buNone/>
            </a:pPr>
            <a:r>
              <a:rPr lang="en-US" sz="2000" dirty="0"/>
              <a:t>Core Principles</a:t>
            </a:r>
            <a:endParaRPr lang="en-US" sz="2000" dirty="0" smtClean="0"/>
          </a:p>
          <a:p>
            <a:r>
              <a:rPr lang="en-US" sz="2000" dirty="0" smtClean="0"/>
              <a:t>Standard for </a:t>
            </a:r>
            <a:r>
              <a:rPr lang="en-US" sz="2000" b="1" dirty="0" smtClean="0"/>
              <a:t>identifying</a:t>
            </a:r>
            <a:r>
              <a:rPr lang="en-US" sz="2000" dirty="0" smtClean="0"/>
              <a:t> resources</a:t>
            </a:r>
          </a:p>
          <a:p>
            <a:r>
              <a:rPr lang="en-US" sz="2000" dirty="0"/>
              <a:t>Standard for </a:t>
            </a:r>
            <a:r>
              <a:rPr lang="en-US" sz="2000" b="1" dirty="0" smtClean="0"/>
              <a:t>representing</a:t>
            </a:r>
            <a:r>
              <a:rPr lang="en-US" sz="2000" dirty="0" smtClean="0"/>
              <a:t> resources</a:t>
            </a:r>
          </a:p>
          <a:p>
            <a:r>
              <a:rPr lang="en-US" sz="2000" dirty="0"/>
              <a:t>Standard for </a:t>
            </a:r>
            <a:r>
              <a:rPr lang="en-US" sz="2000" b="1" dirty="0" smtClean="0"/>
              <a:t>exchanging</a:t>
            </a:r>
            <a:r>
              <a:rPr lang="en-US" sz="2000" dirty="0" smtClean="0"/>
              <a:t> </a:t>
            </a:r>
            <a:r>
              <a:rPr lang="en-US" sz="2000" dirty="0"/>
              <a:t>resources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9867" y="776054"/>
            <a:ext cx="3523227" cy="4743873"/>
          </a:xfrm>
          <a:prstGeom prst="rect">
            <a:avLst/>
          </a:prstGeom>
        </p:spPr>
      </p:pic>
    </p:spTree>
    <p:extLst>
      <p:ext uri="{BB962C8B-B14F-4D97-AF65-F5344CB8AC3E}">
        <p14:creationId xmlns:p14="http://schemas.microsoft.com/office/powerpoint/2010/main" val="27055741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JSON-LD</a:t>
            </a:r>
            <a:endParaRPr lang="en-US" sz="4000" dirty="0"/>
          </a:p>
        </p:txBody>
      </p:sp>
      <p:pic>
        <p:nvPicPr>
          <p:cNvPr id="4" name="Content Placeholder 3"/>
          <p:cNvPicPr>
            <a:picLocks noGrp="1" noChangeAspect="1"/>
          </p:cNvPicPr>
          <p:nvPr>
            <p:ph idx="1"/>
          </p:nvPr>
        </p:nvPicPr>
        <p:blipFill>
          <a:blip r:embed="rId2"/>
          <a:stretch>
            <a:fillRect/>
          </a:stretch>
        </p:blipFill>
        <p:spPr>
          <a:xfrm>
            <a:off x="1628356" y="1611983"/>
            <a:ext cx="5709497" cy="4755823"/>
          </a:xfrm>
          <a:prstGeom prst="rect">
            <a:avLst/>
          </a:prstGeom>
        </p:spPr>
      </p:pic>
    </p:spTree>
    <p:extLst>
      <p:ext uri="{BB962C8B-B14F-4D97-AF65-F5344CB8AC3E}">
        <p14:creationId xmlns:p14="http://schemas.microsoft.com/office/powerpoint/2010/main" val="41648884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N3</a:t>
            </a:r>
            <a:endParaRPr lang="en-US" sz="4000" dirty="0"/>
          </a:p>
        </p:txBody>
      </p:sp>
      <p:pic>
        <p:nvPicPr>
          <p:cNvPr id="5" name="Content Placeholder 4"/>
          <p:cNvPicPr>
            <a:picLocks noGrp="1" noChangeAspect="1"/>
          </p:cNvPicPr>
          <p:nvPr>
            <p:ph idx="1"/>
          </p:nvPr>
        </p:nvPicPr>
        <p:blipFill>
          <a:blip r:embed="rId2"/>
          <a:stretch>
            <a:fillRect/>
          </a:stretch>
        </p:blipFill>
        <p:spPr>
          <a:xfrm>
            <a:off x="549275" y="1889477"/>
            <a:ext cx="8042275" cy="3764845"/>
          </a:xfrm>
          <a:prstGeom prst="rect">
            <a:avLst/>
          </a:prstGeom>
        </p:spPr>
      </p:pic>
    </p:spTree>
    <p:extLst>
      <p:ext uri="{BB962C8B-B14F-4D97-AF65-F5344CB8AC3E}">
        <p14:creationId xmlns:p14="http://schemas.microsoft.com/office/powerpoint/2010/main" val="18761409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err="1" smtClean="0"/>
              <a:t>RDFa</a:t>
            </a:r>
            <a:endParaRPr lang="en-US" sz="4000" dirty="0"/>
          </a:p>
        </p:txBody>
      </p:sp>
      <p:pic>
        <p:nvPicPr>
          <p:cNvPr id="4" name="Content Placeholder 3"/>
          <p:cNvPicPr>
            <a:picLocks noGrp="1" noChangeAspect="1"/>
          </p:cNvPicPr>
          <p:nvPr>
            <p:ph idx="1"/>
          </p:nvPr>
        </p:nvPicPr>
        <p:blipFill>
          <a:blip r:embed="rId2"/>
          <a:stretch>
            <a:fillRect/>
          </a:stretch>
        </p:blipFill>
        <p:spPr>
          <a:xfrm>
            <a:off x="549275" y="1644103"/>
            <a:ext cx="8042275" cy="4255593"/>
          </a:xfrm>
          <a:prstGeom prst="rect">
            <a:avLst/>
          </a:prstGeom>
        </p:spPr>
      </p:pic>
    </p:spTree>
    <p:extLst>
      <p:ext uri="{BB962C8B-B14F-4D97-AF65-F5344CB8AC3E}">
        <p14:creationId xmlns:p14="http://schemas.microsoft.com/office/powerpoint/2010/main" val="31196274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Querying RDF</a:t>
            </a:r>
            <a:endParaRPr lang="en-US" sz="4000" dirty="0"/>
          </a:p>
        </p:txBody>
      </p:sp>
      <p:sp>
        <p:nvSpPr>
          <p:cNvPr id="3" name="Content Placeholder 2"/>
          <p:cNvSpPr>
            <a:spLocks noGrp="1"/>
          </p:cNvSpPr>
          <p:nvPr>
            <p:ph idx="1"/>
          </p:nvPr>
        </p:nvSpPr>
        <p:spPr/>
        <p:txBody>
          <a:bodyPr/>
          <a:lstStyle/>
          <a:p>
            <a:r>
              <a:rPr lang="en-US" dirty="0" smtClean="0"/>
              <a:t>How to retrieve linked data?</a:t>
            </a:r>
          </a:p>
          <a:p>
            <a:r>
              <a:rPr lang="en-US" dirty="0" smtClean="0"/>
              <a:t>How and where to query RDF graphs?</a:t>
            </a:r>
          </a:p>
          <a:p>
            <a:endParaRPr lang="en-US" dirty="0"/>
          </a:p>
        </p:txBody>
      </p:sp>
    </p:spTree>
    <p:extLst>
      <p:ext uri="{BB962C8B-B14F-4D97-AF65-F5344CB8AC3E}">
        <p14:creationId xmlns:p14="http://schemas.microsoft.com/office/powerpoint/2010/main" val="7141993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5" y="1870388"/>
            <a:ext cx="8042276" cy="1336956"/>
          </a:xfrm>
        </p:spPr>
        <p:txBody>
          <a:bodyPr/>
          <a:lstStyle/>
          <a:p>
            <a:r>
              <a:rPr lang="en-US" sz="4000" dirty="0" smtClean="0"/>
              <a:t>SPARQL</a:t>
            </a:r>
            <a:r>
              <a:rPr lang="en-US" sz="4000" dirty="0"/>
              <a:t/>
            </a:r>
            <a:br>
              <a:rPr lang="en-US" sz="4000" dirty="0"/>
            </a:br>
            <a:r>
              <a:rPr lang="en-US" sz="2800" dirty="0" err="1"/>
              <a:t>SPARQL</a:t>
            </a:r>
            <a:r>
              <a:rPr lang="en-US" sz="2800" dirty="0"/>
              <a:t> Protocol and RDF Query </a:t>
            </a:r>
            <a:r>
              <a:rPr lang="en-US" sz="2800" dirty="0" smtClean="0"/>
              <a:t>Language</a:t>
            </a:r>
            <a:endParaRPr lang="en-US" sz="4000" dirty="0"/>
          </a:p>
        </p:txBody>
      </p:sp>
    </p:spTree>
    <p:extLst>
      <p:ext uri="{BB962C8B-B14F-4D97-AF65-F5344CB8AC3E}">
        <p14:creationId xmlns:p14="http://schemas.microsoft.com/office/powerpoint/2010/main" val="1415900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Semantic Web Stack</a:t>
            </a:r>
            <a:endParaRPr lang="en-US" sz="4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02127" y="1600200"/>
            <a:ext cx="4136571" cy="4343400"/>
          </a:xfrm>
        </p:spPr>
      </p:pic>
      <p:sp>
        <p:nvSpPr>
          <p:cNvPr id="5" name="Rectangle 4"/>
          <p:cNvSpPr/>
          <p:nvPr/>
        </p:nvSpPr>
        <p:spPr>
          <a:xfrm>
            <a:off x="2639505" y="3497345"/>
            <a:ext cx="933254" cy="1074655"/>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05783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a:t>
            </a:r>
            <a:endParaRPr lang="en-US" sz="4000" dirty="0"/>
          </a:p>
        </p:txBody>
      </p:sp>
      <p:sp>
        <p:nvSpPr>
          <p:cNvPr id="3" name="Content Placeholder 2"/>
          <p:cNvSpPr>
            <a:spLocks noGrp="1"/>
          </p:cNvSpPr>
          <p:nvPr>
            <p:ph idx="1"/>
          </p:nvPr>
        </p:nvSpPr>
        <p:spPr/>
        <p:txBody>
          <a:bodyPr/>
          <a:lstStyle/>
          <a:p>
            <a:r>
              <a:rPr lang="en-US" dirty="0" smtClean="0"/>
              <a:t>Language for querying RDF</a:t>
            </a:r>
          </a:p>
          <a:p>
            <a:r>
              <a:rPr lang="en-US" dirty="0" err="1" smtClean="0"/>
              <a:t>Triplestores</a:t>
            </a:r>
            <a:r>
              <a:rPr lang="en-US" dirty="0" smtClean="0"/>
              <a:t> </a:t>
            </a:r>
            <a:r>
              <a:rPr lang="en-US" dirty="0"/>
              <a:t>and </a:t>
            </a:r>
            <a:r>
              <a:rPr lang="en-US" dirty="0" smtClean="0"/>
              <a:t>endpoints</a:t>
            </a:r>
          </a:p>
          <a:p>
            <a:r>
              <a:rPr lang="en-US" dirty="0" smtClean="0"/>
              <a:t>Queries consist of triple patterns, conjunctions, disjunctions and optional patterns</a:t>
            </a:r>
          </a:p>
          <a:p>
            <a:r>
              <a:rPr lang="en-US" dirty="0" smtClean="0"/>
              <a:t>SPARQL is a protocol that defines how an endpoint responds to a query</a:t>
            </a:r>
          </a:p>
        </p:txBody>
      </p:sp>
    </p:spTree>
    <p:extLst>
      <p:ext uri="{BB962C8B-B14F-4D97-AF65-F5344CB8AC3E}">
        <p14:creationId xmlns:p14="http://schemas.microsoft.com/office/powerpoint/2010/main" val="15861188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a:t>
            </a:r>
            <a:r>
              <a:rPr lang="en-US" sz="4000" dirty="0"/>
              <a:t>q</a:t>
            </a:r>
            <a:r>
              <a:rPr lang="en-US" sz="4000" dirty="0" smtClean="0"/>
              <a:t>uery (basic)</a:t>
            </a:r>
            <a:endParaRPr lang="en-US" sz="4000" dirty="0"/>
          </a:p>
        </p:txBody>
      </p:sp>
      <p:sp>
        <p:nvSpPr>
          <p:cNvPr id="3" name="Content Placeholder 2"/>
          <p:cNvSpPr>
            <a:spLocks noGrp="1"/>
          </p:cNvSpPr>
          <p:nvPr>
            <p:ph idx="1"/>
          </p:nvPr>
        </p:nvSpPr>
        <p:spPr/>
        <p:txBody>
          <a:bodyPr>
            <a:normAutofit fontScale="55000" lnSpcReduction="20000"/>
          </a:bodyPr>
          <a:lstStyle/>
          <a:p>
            <a:pPr marL="0" indent="0">
              <a:spcBef>
                <a:spcPts val="600"/>
              </a:spcBef>
              <a:buNone/>
            </a:pPr>
            <a:r>
              <a:rPr lang="en-US" dirty="0"/>
              <a:t>PREFIX geo: &lt;http://www.opengis.net/ont/geosparql#&gt;</a:t>
            </a:r>
          </a:p>
          <a:p>
            <a:pPr marL="0" indent="0">
              <a:spcBef>
                <a:spcPts val="600"/>
              </a:spcBef>
              <a:buNone/>
            </a:pPr>
            <a:r>
              <a:rPr lang="en-US" dirty="0"/>
              <a:t>PREFIX </a:t>
            </a:r>
            <a:r>
              <a:rPr lang="en-US" dirty="0" err="1"/>
              <a:t>geof</a:t>
            </a:r>
            <a:r>
              <a:rPr lang="en-US" dirty="0"/>
              <a:t>: &lt;http://www.opengis.net/def/function/geosparql/&gt;</a:t>
            </a:r>
          </a:p>
          <a:p>
            <a:pPr marL="0" indent="0">
              <a:spcBef>
                <a:spcPts val="600"/>
              </a:spcBef>
              <a:buNone/>
            </a:pPr>
            <a:r>
              <a:rPr lang="en-US" dirty="0"/>
              <a:t>PREFIX sf: &lt;http://www.opengis.net/ont/sf#&gt;</a:t>
            </a:r>
          </a:p>
          <a:p>
            <a:pPr marL="0" indent="0">
              <a:spcBef>
                <a:spcPts val="600"/>
              </a:spcBef>
              <a:buNone/>
            </a:pPr>
            <a:r>
              <a:rPr lang="en-US" dirty="0"/>
              <a:t>PREFIX vocab: &lt;http://localhost:2020/resource/vocab/&gt;</a:t>
            </a:r>
          </a:p>
          <a:p>
            <a:pPr marL="0" indent="0">
              <a:spcBef>
                <a:spcPts val="600"/>
              </a:spcBef>
              <a:buNone/>
            </a:pPr>
            <a:r>
              <a:rPr lang="en-US" dirty="0"/>
              <a:t>PREFIX </a:t>
            </a:r>
            <a:r>
              <a:rPr lang="en-US" dirty="0" err="1"/>
              <a:t>rdfs</a:t>
            </a:r>
            <a:r>
              <a:rPr lang="en-US" dirty="0"/>
              <a:t>: &lt;http://www.w3.org/2000/01/rdf-schema#&gt;</a:t>
            </a:r>
          </a:p>
          <a:p>
            <a:pPr marL="0" indent="0">
              <a:spcBef>
                <a:spcPts val="600"/>
              </a:spcBef>
              <a:buNone/>
            </a:pPr>
            <a:r>
              <a:rPr lang="en-US" dirty="0"/>
              <a:t>PREFIX </a:t>
            </a:r>
            <a:r>
              <a:rPr lang="en-US" dirty="0" err="1"/>
              <a:t>rpi</a:t>
            </a:r>
            <a:r>
              <a:rPr lang="en-US" dirty="0"/>
              <a:t>: &lt;http://openmap.rpi.edu#&gt;</a:t>
            </a:r>
          </a:p>
          <a:p>
            <a:pPr marL="0" indent="0">
              <a:spcBef>
                <a:spcPts val="600"/>
              </a:spcBef>
              <a:buNone/>
            </a:pPr>
            <a:endParaRPr lang="en-US" dirty="0"/>
          </a:p>
          <a:p>
            <a:pPr marL="0" indent="0">
              <a:spcBef>
                <a:spcPts val="600"/>
              </a:spcBef>
              <a:buNone/>
            </a:pPr>
            <a:r>
              <a:rPr lang="en-US" dirty="0"/>
              <a:t>SELECT DISTINCT ?</a:t>
            </a:r>
            <a:r>
              <a:rPr lang="en-US" dirty="0" smtClean="0"/>
              <a:t>professor </a:t>
            </a:r>
            <a:r>
              <a:rPr lang="en-US" dirty="0"/>
              <a:t>?course ?building</a:t>
            </a:r>
          </a:p>
          <a:p>
            <a:pPr marL="0" indent="0">
              <a:spcBef>
                <a:spcPts val="600"/>
              </a:spcBef>
              <a:buNone/>
            </a:pPr>
            <a:r>
              <a:rPr lang="en-US" dirty="0"/>
              <a:t>	WHERE {</a:t>
            </a:r>
          </a:p>
          <a:p>
            <a:pPr marL="0" indent="0">
              <a:spcBef>
                <a:spcPts val="600"/>
              </a:spcBef>
              <a:buNone/>
            </a:pPr>
            <a:r>
              <a:rPr lang="en-US" dirty="0"/>
              <a:t>		</a:t>
            </a:r>
          </a:p>
          <a:p>
            <a:pPr marL="0" indent="0">
              <a:spcBef>
                <a:spcPts val="600"/>
              </a:spcBef>
              <a:buNone/>
            </a:pPr>
            <a:r>
              <a:rPr lang="en-US" dirty="0"/>
              <a:t>  		  ?prof a </a:t>
            </a:r>
            <a:r>
              <a:rPr lang="en-US" dirty="0" err="1"/>
              <a:t>rpi:Professor</a:t>
            </a:r>
            <a:r>
              <a:rPr lang="en-US" dirty="0"/>
              <a:t>.</a:t>
            </a:r>
          </a:p>
          <a:p>
            <a:pPr marL="0" indent="0">
              <a:spcBef>
                <a:spcPts val="600"/>
              </a:spcBef>
              <a:buNone/>
            </a:pPr>
            <a:r>
              <a:rPr lang="en-US" dirty="0"/>
              <a:t>		  ?course </a:t>
            </a:r>
            <a:r>
              <a:rPr lang="en-US" dirty="0" err="1"/>
              <a:t>rpi:instructedBy</a:t>
            </a:r>
            <a:r>
              <a:rPr lang="en-US" dirty="0"/>
              <a:t> ?</a:t>
            </a:r>
            <a:r>
              <a:rPr lang="en-US" dirty="0" smtClean="0"/>
              <a:t>professor.</a:t>
            </a:r>
            <a:endParaRPr lang="en-US" dirty="0"/>
          </a:p>
          <a:p>
            <a:pPr marL="0" indent="0">
              <a:spcBef>
                <a:spcPts val="600"/>
              </a:spcBef>
              <a:buNone/>
            </a:pPr>
            <a:r>
              <a:rPr lang="en-US" dirty="0"/>
              <a:t>		  ?course </a:t>
            </a:r>
            <a:r>
              <a:rPr lang="en-US" dirty="0" err="1"/>
              <a:t>rpi:courseTitle</a:t>
            </a:r>
            <a:r>
              <a:rPr lang="en-US" dirty="0"/>
              <a:t> ?title.</a:t>
            </a:r>
          </a:p>
          <a:p>
            <a:pPr marL="0" indent="0">
              <a:spcBef>
                <a:spcPts val="600"/>
              </a:spcBef>
              <a:buNone/>
            </a:pPr>
            <a:r>
              <a:rPr lang="en-US" dirty="0"/>
              <a:t>                  </a:t>
            </a:r>
            <a:r>
              <a:rPr lang="en-US" dirty="0" smtClean="0"/>
              <a:t>		  ?</a:t>
            </a:r>
            <a:r>
              <a:rPr lang="en-US" dirty="0"/>
              <a:t>course </a:t>
            </a:r>
            <a:r>
              <a:rPr lang="en-US" dirty="0" err="1"/>
              <a:t>rpi:hostedInBuilding</a:t>
            </a:r>
            <a:r>
              <a:rPr lang="en-US" dirty="0"/>
              <a:t> ?building.</a:t>
            </a:r>
          </a:p>
          <a:p>
            <a:pPr marL="0" indent="0">
              <a:spcBef>
                <a:spcPts val="600"/>
              </a:spcBef>
              <a:buNone/>
            </a:pPr>
            <a:r>
              <a:rPr lang="en-US" dirty="0"/>
              <a:t>                  </a:t>
            </a:r>
            <a:r>
              <a:rPr lang="en-US" dirty="0" smtClean="0"/>
              <a:t>		  ?</a:t>
            </a:r>
            <a:r>
              <a:rPr lang="en-US" dirty="0"/>
              <a:t>building </a:t>
            </a:r>
            <a:r>
              <a:rPr lang="en-US" dirty="0" err="1"/>
              <a:t>rdfs:label</a:t>
            </a:r>
            <a:r>
              <a:rPr lang="en-US" dirty="0"/>
              <a:t> ?label.</a:t>
            </a:r>
          </a:p>
          <a:p>
            <a:pPr marL="0" indent="0">
              <a:spcBef>
                <a:spcPts val="600"/>
              </a:spcBef>
              <a:buNone/>
            </a:pPr>
            <a:r>
              <a:rPr lang="en-US" dirty="0"/>
              <a:t>	  </a:t>
            </a:r>
            <a:r>
              <a:rPr lang="en-US" dirty="0" smtClean="0"/>
              <a:t>	FILTER </a:t>
            </a:r>
            <a:r>
              <a:rPr lang="en-US" dirty="0"/>
              <a:t>regex(?</a:t>
            </a:r>
            <a:r>
              <a:rPr lang="en-US" dirty="0" err="1"/>
              <a:t>title,"WEB</a:t>
            </a:r>
            <a:r>
              <a:rPr lang="en-US" dirty="0"/>
              <a:t>") </a:t>
            </a:r>
          </a:p>
          <a:p>
            <a:pPr marL="0" indent="0">
              <a:spcBef>
                <a:spcPts val="600"/>
              </a:spcBef>
              <a:buNone/>
            </a:pPr>
            <a:r>
              <a:rPr lang="en-US" dirty="0"/>
              <a:t>}</a:t>
            </a:r>
          </a:p>
          <a:p>
            <a:pPr marL="0" indent="0">
              <a:spcBef>
                <a:spcPts val="600"/>
              </a:spcBef>
              <a:buNone/>
            </a:pPr>
            <a:endParaRPr lang="en-US" dirty="0"/>
          </a:p>
        </p:txBody>
      </p:sp>
      <p:sp>
        <p:nvSpPr>
          <p:cNvPr id="4" name="TextBox 3"/>
          <p:cNvSpPr txBox="1"/>
          <p:nvPr/>
        </p:nvSpPr>
        <p:spPr>
          <a:xfrm>
            <a:off x="6038172" y="799507"/>
            <a:ext cx="1578870" cy="369332"/>
          </a:xfrm>
          <a:prstGeom prst="rect">
            <a:avLst/>
          </a:prstGeom>
          <a:noFill/>
        </p:spPr>
        <p:txBody>
          <a:bodyPr wrap="square" rtlCol="0">
            <a:spAutoFit/>
          </a:bodyPr>
          <a:lstStyle/>
          <a:p>
            <a:r>
              <a:rPr lang="en-US" dirty="0" smtClean="0">
                <a:solidFill>
                  <a:schemeClr val="accent1"/>
                </a:solidFill>
              </a:rPr>
              <a:t>Namespaces</a:t>
            </a:r>
            <a:endParaRPr lang="en-US" dirty="0">
              <a:solidFill>
                <a:schemeClr val="accent1"/>
              </a:solidFill>
            </a:endParaRPr>
          </a:p>
        </p:txBody>
      </p:sp>
      <p:cxnSp>
        <p:nvCxnSpPr>
          <p:cNvPr id="5" name="Straight Arrow Connector 4"/>
          <p:cNvCxnSpPr>
            <a:stCxn id="4" idx="1"/>
          </p:cNvCxnSpPr>
          <p:nvPr/>
        </p:nvCxnSpPr>
        <p:spPr>
          <a:xfrm flipH="1">
            <a:off x="5283200" y="984173"/>
            <a:ext cx="754972" cy="8192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0" y="3784430"/>
            <a:ext cx="1285782" cy="646331"/>
          </a:xfrm>
          <a:prstGeom prst="rect">
            <a:avLst/>
          </a:prstGeom>
          <a:noFill/>
        </p:spPr>
        <p:txBody>
          <a:bodyPr wrap="square" rtlCol="0">
            <a:spAutoFit/>
          </a:bodyPr>
          <a:lstStyle/>
          <a:p>
            <a:r>
              <a:rPr lang="en-US" dirty="0" smtClean="0">
                <a:solidFill>
                  <a:schemeClr val="accent1"/>
                </a:solidFill>
              </a:rPr>
              <a:t>Patterns to match</a:t>
            </a:r>
            <a:endParaRPr lang="en-US" dirty="0">
              <a:solidFill>
                <a:schemeClr val="accent1"/>
              </a:solidFill>
            </a:endParaRPr>
          </a:p>
        </p:txBody>
      </p:sp>
      <p:cxnSp>
        <p:nvCxnSpPr>
          <p:cNvPr id="8" name="Straight Arrow Connector 7"/>
          <p:cNvCxnSpPr/>
          <p:nvPr/>
        </p:nvCxnSpPr>
        <p:spPr>
          <a:xfrm>
            <a:off x="1277028" y="4093964"/>
            <a:ext cx="1180422" cy="4269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55964" y="4520931"/>
            <a:ext cx="794180" cy="369332"/>
          </a:xfrm>
          <a:prstGeom prst="rect">
            <a:avLst/>
          </a:prstGeom>
          <a:noFill/>
        </p:spPr>
        <p:txBody>
          <a:bodyPr wrap="square" rtlCol="0">
            <a:spAutoFit/>
          </a:bodyPr>
          <a:lstStyle/>
          <a:p>
            <a:r>
              <a:rPr lang="en-US" dirty="0" smtClean="0">
                <a:solidFill>
                  <a:schemeClr val="accent1"/>
                </a:solidFill>
              </a:rPr>
              <a:t>Filter</a:t>
            </a:r>
            <a:endParaRPr lang="en-US" dirty="0">
              <a:solidFill>
                <a:schemeClr val="accent1"/>
              </a:solidFill>
            </a:endParaRPr>
          </a:p>
        </p:txBody>
      </p:sp>
      <p:cxnSp>
        <p:nvCxnSpPr>
          <p:cNvPr id="14" name="Straight Arrow Connector 13"/>
          <p:cNvCxnSpPr>
            <a:stCxn id="13" idx="1"/>
          </p:cNvCxnSpPr>
          <p:nvPr/>
        </p:nvCxnSpPr>
        <p:spPr>
          <a:xfrm flipH="1">
            <a:off x="4570413" y="4705597"/>
            <a:ext cx="2385551" cy="5268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848601" y="3310479"/>
            <a:ext cx="1295400" cy="369332"/>
          </a:xfrm>
          <a:prstGeom prst="rect">
            <a:avLst/>
          </a:prstGeom>
          <a:noFill/>
        </p:spPr>
        <p:txBody>
          <a:bodyPr wrap="square" rtlCol="0">
            <a:spAutoFit/>
          </a:bodyPr>
          <a:lstStyle/>
          <a:p>
            <a:r>
              <a:rPr lang="en-US" dirty="0" smtClean="0">
                <a:solidFill>
                  <a:schemeClr val="accent1"/>
                </a:solidFill>
              </a:rPr>
              <a:t>Variables</a:t>
            </a:r>
            <a:endParaRPr lang="en-US" dirty="0">
              <a:solidFill>
                <a:schemeClr val="accent1"/>
              </a:solidFill>
            </a:endParaRPr>
          </a:p>
        </p:txBody>
      </p:sp>
      <p:cxnSp>
        <p:nvCxnSpPr>
          <p:cNvPr id="18" name="Straight Arrow Connector 17"/>
          <p:cNvCxnSpPr>
            <a:stCxn id="17" idx="1"/>
          </p:cNvCxnSpPr>
          <p:nvPr/>
        </p:nvCxnSpPr>
        <p:spPr>
          <a:xfrm flipH="1" flipV="1">
            <a:off x="3937000" y="3384550"/>
            <a:ext cx="3911601" cy="1105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7" idx="1"/>
          </p:cNvCxnSpPr>
          <p:nvPr/>
        </p:nvCxnSpPr>
        <p:spPr>
          <a:xfrm flipH="1">
            <a:off x="4819651" y="3495145"/>
            <a:ext cx="3028950" cy="7340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2042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query result</a:t>
            </a:r>
            <a:endParaRPr lang="en-US" sz="4000" dirty="0"/>
          </a:p>
        </p:txBody>
      </p:sp>
      <p:pic>
        <p:nvPicPr>
          <p:cNvPr id="5" name="Content Placeholder 4"/>
          <p:cNvPicPr>
            <a:picLocks noGrp="1" noChangeAspect="1"/>
          </p:cNvPicPr>
          <p:nvPr>
            <p:ph idx="1"/>
          </p:nvPr>
        </p:nvPicPr>
        <p:blipFill>
          <a:blip r:embed="rId2"/>
          <a:stretch>
            <a:fillRect/>
          </a:stretch>
        </p:blipFill>
        <p:spPr>
          <a:xfrm>
            <a:off x="163134" y="1993670"/>
            <a:ext cx="8814558" cy="1409405"/>
          </a:xfrm>
          <a:prstGeom prst="rect">
            <a:avLst/>
          </a:prstGeom>
        </p:spPr>
      </p:pic>
    </p:spTree>
    <p:extLst>
      <p:ext uri="{BB962C8B-B14F-4D97-AF65-F5344CB8AC3E}">
        <p14:creationId xmlns:p14="http://schemas.microsoft.com/office/powerpoint/2010/main" val="19129384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query (complex)</a:t>
            </a:r>
            <a:br>
              <a:rPr lang="en-US" sz="4000" dirty="0" smtClean="0"/>
            </a:br>
            <a:r>
              <a:rPr lang="en-US" sz="2800" dirty="0" smtClean="0"/>
              <a:t>Federated query + </a:t>
            </a:r>
            <a:r>
              <a:rPr lang="en-US" sz="2800" dirty="0" err="1" smtClean="0"/>
              <a:t>GeoSPARQL</a:t>
            </a:r>
            <a:endParaRPr lang="en-US" sz="4000" dirty="0"/>
          </a:p>
        </p:txBody>
      </p:sp>
      <p:sp>
        <p:nvSpPr>
          <p:cNvPr id="3" name="Content Placeholder 2"/>
          <p:cNvSpPr>
            <a:spLocks noGrp="1"/>
          </p:cNvSpPr>
          <p:nvPr>
            <p:ph idx="1"/>
          </p:nvPr>
        </p:nvSpPr>
        <p:spPr/>
        <p:txBody>
          <a:bodyPr>
            <a:normAutofit fontScale="85000" lnSpcReduction="20000"/>
          </a:bodyPr>
          <a:lstStyle/>
          <a:p>
            <a:pPr marL="457200" lvl="1" indent="0">
              <a:buNone/>
            </a:pPr>
            <a:r>
              <a:rPr lang="en-US" sz="1400" dirty="0"/>
              <a:t>PREFIX geo: &lt;http://www.opengis.net/ont/geosparql#&gt;</a:t>
            </a:r>
          </a:p>
          <a:p>
            <a:pPr marL="457200" lvl="1" indent="0">
              <a:buNone/>
            </a:pPr>
            <a:r>
              <a:rPr lang="en-US" sz="1400" dirty="0"/>
              <a:t>PREFIX </a:t>
            </a:r>
            <a:r>
              <a:rPr lang="en-US" sz="1400" dirty="0" err="1"/>
              <a:t>geof</a:t>
            </a:r>
            <a:r>
              <a:rPr lang="en-US" sz="1400" dirty="0"/>
              <a:t>: &lt;http://www.opengis.net/def/function/geosparql/&gt;</a:t>
            </a:r>
          </a:p>
          <a:p>
            <a:pPr marL="457200" lvl="1" indent="0">
              <a:buNone/>
            </a:pPr>
            <a:r>
              <a:rPr lang="en-US" sz="1400" dirty="0"/>
              <a:t>PREFIX sf: &lt;http://www.opengis.net/ont/sf#&gt;</a:t>
            </a:r>
          </a:p>
          <a:p>
            <a:pPr marL="457200" lvl="1" indent="0">
              <a:buNone/>
            </a:pPr>
            <a:r>
              <a:rPr lang="en-US" sz="1400" dirty="0"/>
              <a:t>PREFIX vocab: &lt;http://localhost:2020/resource/vocab/&gt;</a:t>
            </a:r>
          </a:p>
          <a:p>
            <a:pPr marL="457200" lvl="1" indent="0">
              <a:buNone/>
            </a:pPr>
            <a:r>
              <a:rPr lang="en-US" sz="1400" dirty="0"/>
              <a:t>PREFIX </a:t>
            </a:r>
            <a:r>
              <a:rPr lang="en-US" sz="1400" dirty="0" err="1"/>
              <a:t>rdfs</a:t>
            </a:r>
            <a:r>
              <a:rPr lang="en-US" sz="1400" dirty="0"/>
              <a:t>: &lt;http://www.w3.org/2000/01/rdf-schema#&gt;</a:t>
            </a:r>
          </a:p>
          <a:p>
            <a:pPr marL="457200" lvl="1" indent="0">
              <a:buNone/>
            </a:pPr>
            <a:r>
              <a:rPr lang="en-US" sz="1400" dirty="0"/>
              <a:t>PREFIX </a:t>
            </a:r>
            <a:r>
              <a:rPr lang="en-US" sz="1400" dirty="0" err="1"/>
              <a:t>rpi</a:t>
            </a:r>
            <a:r>
              <a:rPr lang="en-US" sz="1400" dirty="0"/>
              <a:t>: &lt;http://openmap.rpi.edu#&gt;</a:t>
            </a:r>
          </a:p>
          <a:p>
            <a:pPr marL="457200" lvl="1" indent="0">
              <a:buNone/>
            </a:pPr>
            <a:endParaRPr lang="en-US" sz="1400" dirty="0"/>
          </a:p>
          <a:p>
            <a:pPr marL="457200" lvl="1" indent="0">
              <a:buNone/>
            </a:pPr>
            <a:r>
              <a:rPr lang="en-US" sz="1400" dirty="0"/>
              <a:t>SELECT DISTINCT ?</a:t>
            </a:r>
            <a:r>
              <a:rPr lang="en-US" sz="1400" dirty="0" smtClean="0"/>
              <a:t>professor </a:t>
            </a:r>
            <a:r>
              <a:rPr lang="en-US" sz="1400" dirty="0"/>
              <a:t>?course ?building</a:t>
            </a:r>
          </a:p>
          <a:p>
            <a:pPr marL="457200" lvl="1" indent="0">
              <a:buNone/>
            </a:pPr>
            <a:r>
              <a:rPr lang="en-US" sz="1400" dirty="0"/>
              <a:t>	WHERE {</a:t>
            </a:r>
          </a:p>
          <a:p>
            <a:pPr marL="457200" lvl="1" indent="0">
              <a:buNone/>
            </a:pPr>
            <a:r>
              <a:rPr lang="en-US" sz="1400" dirty="0"/>
              <a:t>		  ?course </a:t>
            </a:r>
            <a:r>
              <a:rPr lang="en-US" sz="1400" dirty="0" err="1"/>
              <a:t>vocab:rpi_class_schedule_all_building_id</a:t>
            </a:r>
            <a:r>
              <a:rPr lang="en-US" sz="1400" dirty="0"/>
              <a:t> ?building.</a:t>
            </a:r>
          </a:p>
          <a:p>
            <a:pPr marL="457200" lvl="1" indent="0">
              <a:buNone/>
            </a:pPr>
            <a:r>
              <a:rPr lang="en-US" sz="1400" dirty="0"/>
              <a:t>	SERVICE &lt;http://localhost:8080/parliament/sparql&gt; {</a:t>
            </a:r>
          </a:p>
          <a:p>
            <a:pPr marL="457200" lvl="1" indent="0">
              <a:buNone/>
            </a:pPr>
            <a:r>
              <a:rPr lang="en-US" sz="1400" dirty="0"/>
              <a:t>  		</a:t>
            </a:r>
            <a:r>
              <a:rPr lang="en-US" sz="1400" dirty="0" smtClean="0"/>
              <a:t>  ?professor </a:t>
            </a:r>
            <a:r>
              <a:rPr lang="en-US" sz="1400" dirty="0"/>
              <a:t>a </a:t>
            </a:r>
            <a:r>
              <a:rPr lang="en-US" sz="1400" dirty="0" err="1"/>
              <a:t>rpi:Professor</a:t>
            </a:r>
            <a:r>
              <a:rPr lang="en-US" sz="1400" dirty="0"/>
              <a:t>.</a:t>
            </a:r>
          </a:p>
          <a:p>
            <a:pPr marL="457200" lvl="1" indent="0">
              <a:buNone/>
            </a:pPr>
            <a:r>
              <a:rPr lang="en-US" sz="1400" dirty="0"/>
              <a:t>		  ?course </a:t>
            </a:r>
            <a:r>
              <a:rPr lang="en-US" sz="1400" dirty="0" err="1"/>
              <a:t>rpi:instructedBy</a:t>
            </a:r>
            <a:r>
              <a:rPr lang="en-US" sz="1400" dirty="0"/>
              <a:t> ?</a:t>
            </a:r>
            <a:r>
              <a:rPr lang="en-US" sz="1400" dirty="0" smtClean="0"/>
              <a:t>professor.</a:t>
            </a:r>
            <a:endParaRPr lang="en-US" sz="1400" dirty="0"/>
          </a:p>
          <a:p>
            <a:pPr marL="457200" lvl="1" indent="0">
              <a:buNone/>
            </a:pPr>
            <a:r>
              <a:rPr lang="en-US" sz="1400" dirty="0"/>
              <a:t>		  ?building </a:t>
            </a:r>
            <a:r>
              <a:rPr lang="en-US" sz="1400" dirty="0" err="1"/>
              <a:t>rdfs:label</a:t>
            </a:r>
            <a:r>
              <a:rPr lang="en-US" sz="1400" dirty="0"/>
              <a:t> ?label.</a:t>
            </a:r>
          </a:p>
          <a:p>
            <a:pPr marL="457200" lvl="1" indent="0">
              <a:buNone/>
            </a:pPr>
            <a:r>
              <a:rPr lang="en-US" sz="1400" dirty="0"/>
              <a:t>		  ?building </a:t>
            </a:r>
            <a:r>
              <a:rPr lang="en-US" sz="1400" dirty="0" err="1"/>
              <a:t>geo:hasGeometry</a:t>
            </a:r>
            <a:r>
              <a:rPr lang="en-US" sz="1400" dirty="0"/>
              <a:t> ?geo.</a:t>
            </a:r>
          </a:p>
          <a:p>
            <a:pPr marL="457200" lvl="1" indent="0">
              <a:buNone/>
            </a:pPr>
            <a:r>
              <a:rPr lang="en-US" sz="1400" dirty="0"/>
              <a:t>		  ?geo </a:t>
            </a:r>
            <a:r>
              <a:rPr lang="en-US" sz="1400" dirty="0" err="1"/>
              <a:t>geo:asWKT</a:t>
            </a:r>
            <a:r>
              <a:rPr lang="en-US" sz="1400" dirty="0"/>
              <a:t> ?</a:t>
            </a:r>
            <a:r>
              <a:rPr lang="en-US" sz="1400" dirty="0" err="1"/>
              <a:t>xy</a:t>
            </a:r>
            <a:endParaRPr lang="en-US" sz="1400" dirty="0"/>
          </a:p>
          <a:p>
            <a:pPr marL="457200" lvl="1" indent="0">
              <a:buNone/>
            </a:pPr>
            <a:r>
              <a:rPr lang="en-US" sz="1400" dirty="0"/>
              <a:t>	  FILTER(</a:t>
            </a:r>
            <a:r>
              <a:rPr lang="en-US" sz="1400" dirty="0" err="1"/>
              <a:t>geof:sfIntersects</a:t>
            </a:r>
            <a:r>
              <a:rPr lang="en-US" sz="1400" dirty="0"/>
              <a:t>(?</a:t>
            </a:r>
            <a:r>
              <a:rPr lang="en-US" sz="1400" dirty="0" err="1"/>
              <a:t>xy</a:t>
            </a:r>
            <a:r>
              <a:rPr lang="en-US" sz="1400" dirty="0"/>
              <a:t>,"POINT(-73.681948 42.730076)" ^^&lt;http://www.opengis.net/ont/sf#wktLiteral&gt;))</a:t>
            </a:r>
          </a:p>
          <a:p>
            <a:pPr marL="457200" lvl="1" indent="0">
              <a:buNone/>
            </a:pPr>
            <a:r>
              <a:rPr lang="en-US" sz="1400" dirty="0"/>
              <a:t>	}}</a:t>
            </a:r>
          </a:p>
          <a:p>
            <a:endParaRPr lang="en-US" dirty="0"/>
          </a:p>
        </p:txBody>
      </p:sp>
      <p:sp>
        <p:nvSpPr>
          <p:cNvPr id="4" name="TextBox 3"/>
          <p:cNvSpPr txBox="1"/>
          <p:nvPr/>
        </p:nvSpPr>
        <p:spPr>
          <a:xfrm>
            <a:off x="7913703" y="4353855"/>
            <a:ext cx="1230297" cy="646331"/>
          </a:xfrm>
          <a:prstGeom prst="rect">
            <a:avLst/>
          </a:prstGeom>
          <a:noFill/>
        </p:spPr>
        <p:txBody>
          <a:bodyPr wrap="square" rtlCol="0">
            <a:spAutoFit/>
          </a:bodyPr>
          <a:lstStyle/>
          <a:p>
            <a:r>
              <a:rPr lang="en-US" dirty="0" smtClean="0">
                <a:solidFill>
                  <a:schemeClr val="accent1"/>
                </a:solidFill>
              </a:rPr>
              <a:t>‘Remote’ Endpoint</a:t>
            </a:r>
            <a:endParaRPr lang="en-US" dirty="0">
              <a:solidFill>
                <a:schemeClr val="accent1"/>
              </a:solidFill>
            </a:endParaRPr>
          </a:p>
        </p:txBody>
      </p:sp>
      <p:cxnSp>
        <p:nvCxnSpPr>
          <p:cNvPr id="5" name="Straight Arrow Connector 4"/>
          <p:cNvCxnSpPr/>
          <p:nvPr/>
        </p:nvCxnSpPr>
        <p:spPr>
          <a:xfrm flipH="1" flipV="1">
            <a:off x="4977353" y="4053526"/>
            <a:ext cx="2936354" cy="4849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303" y="4100151"/>
            <a:ext cx="1411411" cy="584775"/>
          </a:xfrm>
          <a:prstGeom prst="rect">
            <a:avLst/>
          </a:prstGeom>
          <a:noFill/>
        </p:spPr>
        <p:txBody>
          <a:bodyPr wrap="square" rtlCol="0">
            <a:spAutoFit/>
          </a:bodyPr>
          <a:lstStyle/>
          <a:p>
            <a:r>
              <a:rPr lang="en-US" sz="1600" dirty="0" err="1" smtClean="0">
                <a:solidFill>
                  <a:schemeClr val="accent1"/>
                </a:solidFill>
              </a:rPr>
              <a:t>GeoSPARQL</a:t>
            </a:r>
            <a:r>
              <a:rPr lang="en-US" sz="1600" dirty="0" smtClean="0">
                <a:solidFill>
                  <a:schemeClr val="accent1"/>
                </a:solidFill>
              </a:rPr>
              <a:t> Function</a:t>
            </a:r>
            <a:endParaRPr lang="en-US" sz="1600" dirty="0">
              <a:solidFill>
                <a:schemeClr val="accent1"/>
              </a:solidFill>
            </a:endParaRPr>
          </a:p>
        </p:txBody>
      </p:sp>
      <p:cxnSp>
        <p:nvCxnSpPr>
          <p:cNvPr id="8" name="Straight Arrow Connector 7"/>
          <p:cNvCxnSpPr/>
          <p:nvPr/>
        </p:nvCxnSpPr>
        <p:spPr>
          <a:xfrm>
            <a:off x="1411320" y="4414260"/>
            <a:ext cx="907674" cy="7327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5990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The Web</a:t>
            </a:r>
            <a:endParaRPr lang="en-US" sz="4000" dirty="0"/>
          </a:p>
        </p:txBody>
      </p:sp>
      <p:sp>
        <p:nvSpPr>
          <p:cNvPr id="3" name="Content Placeholder 2"/>
          <p:cNvSpPr>
            <a:spLocks noGrp="1"/>
          </p:cNvSpPr>
          <p:nvPr>
            <p:ph idx="1"/>
          </p:nvPr>
        </p:nvSpPr>
        <p:spPr>
          <a:xfrm>
            <a:off x="549275" y="1600201"/>
            <a:ext cx="4901614" cy="4343400"/>
          </a:xfrm>
        </p:spPr>
        <p:txBody>
          <a:bodyPr>
            <a:normAutofit fontScale="85000" lnSpcReduction="20000"/>
          </a:bodyPr>
          <a:lstStyle/>
          <a:p>
            <a:pPr marL="0" indent="0">
              <a:buNone/>
            </a:pPr>
            <a:r>
              <a:rPr lang="en-US" sz="2000" dirty="0" smtClean="0"/>
              <a:t>Core Principles</a:t>
            </a:r>
          </a:p>
          <a:p>
            <a:r>
              <a:rPr lang="en-US" sz="2000" dirty="0" smtClean="0"/>
              <a:t>Standard for </a:t>
            </a:r>
            <a:r>
              <a:rPr lang="en-US" sz="2000" b="1" dirty="0" smtClean="0"/>
              <a:t>identifying</a:t>
            </a:r>
            <a:r>
              <a:rPr lang="en-US" sz="2000" dirty="0" smtClean="0"/>
              <a:t> resources</a:t>
            </a:r>
          </a:p>
          <a:p>
            <a:r>
              <a:rPr lang="en-US" sz="2000" dirty="0"/>
              <a:t>Standard for </a:t>
            </a:r>
            <a:r>
              <a:rPr lang="en-US" sz="2000" b="1" dirty="0" smtClean="0"/>
              <a:t>representing</a:t>
            </a:r>
            <a:r>
              <a:rPr lang="en-US" sz="2000" dirty="0" smtClean="0"/>
              <a:t> resources</a:t>
            </a:r>
          </a:p>
          <a:p>
            <a:r>
              <a:rPr lang="en-US" sz="2000" dirty="0"/>
              <a:t>Standard for </a:t>
            </a:r>
            <a:r>
              <a:rPr lang="en-US" sz="2000" b="1" dirty="0" smtClean="0"/>
              <a:t>exchanging</a:t>
            </a:r>
            <a:r>
              <a:rPr lang="en-US" sz="2000" dirty="0" smtClean="0"/>
              <a:t> resources</a:t>
            </a:r>
          </a:p>
          <a:p>
            <a:pPr marL="0" indent="0">
              <a:buNone/>
            </a:pPr>
            <a:endParaRPr lang="en-US" sz="2000" dirty="0" smtClean="0"/>
          </a:p>
          <a:p>
            <a:pPr marL="0" indent="0">
              <a:buNone/>
            </a:pPr>
            <a:r>
              <a:rPr lang="en-US" sz="2000" dirty="0" smtClean="0"/>
              <a:t>Standards:</a:t>
            </a:r>
          </a:p>
          <a:p>
            <a:r>
              <a:rPr lang="en-US" sz="2000" dirty="0" smtClean="0"/>
              <a:t>URIs </a:t>
            </a:r>
            <a:r>
              <a:rPr lang="en-US" sz="2000" dirty="0"/>
              <a:t>(</a:t>
            </a:r>
            <a:r>
              <a:rPr lang="en-US" sz="2000" dirty="0" smtClean="0"/>
              <a:t>URLs): Uniform Resource Identifier (Locator)</a:t>
            </a:r>
          </a:p>
          <a:p>
            <a:r>
              <a:rPr lang="en-US" sz="2000" dirty="0" smtClean="0"/>
              <a:t>HTML: Hypertext Markup Language</a:t>
            </a:r>
          </a:p>
          <a:p>
            <a:r>
              <a:rPr lang="en-US" sz="2000" dirty="0" smtClean="0"/>
              <a:t>HTTP: Hypertext Transfer Protocol</a:t>
            </a:r>
            <a:endParaRPr lang="en-US" sz="2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9867" y="776054"/>
            <a:ext cx="3523227" cy="4743873"/>
          </a:xfrm>
          <a:prstGeom prst="rect">
            <a:avLst/>
          </a:prstGeom>
        </p:spPr>
      </p:pic>
    </p:spTree>
    <p:extLst>
      <p:ext uri="{BB962C8B-B14F-4D97-AF65-F5344CB8AC3E}">
        <p14:creationId xmlns:p14="http://schemas.microsoft.com/office/powerpoint/2010/main" val="28607801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query (complex) result</a:t>
            </a:r>
            <a:endParaRPr lang="en-US" sz="4000" dirty="0"/>
          </a:p>
        </p:txBody>
      </p:sp>
      <p:pic>
        <p:nvPicPr>
          <p:cNvPr id="7" name="Content Placeholder 6"/>
          <p:cNvPicPr>
            <a:picLocks noGrp="1" noChangeAspect="1"/>
          </p:cNvPicPr>
          <p:nvPr>
            <p:ph idx="1"/>
          </p:nvPr>
        </p:nvPicPr>
        <p:blipFill>
          <a:blip r:embed="rId2"/>
          <a:stretch>
            <a:fillRect/>
          </a:stretch>
        </p:blipFill>
        <p:spPr>
          <a:xfrm>
            <a:off x="124425" y="2271832"/>
            <a:ext cx="8891975" cy="961562"/>
          </a:xfrm>
          <a:prstGeom prst="rect">
            <a:avLst/>
          </a:prstGeom>
        </p:spPr>
      </p:pic>
    </p:spTree>
    <p:extLst>
      <p:ext uri="{BB962C8B-B14F-4D97-AF65-F5344CB8AC3E}">
        <p14:creationId xmlns:p14="http://schemas.microsoft.com/office/powerpoint/2010/main" val="8073502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query (inference)</a:t>
            </a:r>
            <a:endParaRPr lang="en-US" sz="4000" dirty="0"/>
          </a:p>
        </p:txBody>
      </p:sp>
      <p:sp>
        <p:nvSpPr>
          <p:cNvPr id="3" name="Content Placeholder 2"/>
          <p:cNvSpPr>
            <a:spLocks noGrp="1"/>
          </p:cNvSpPr>
          <p:nvPr>
            <p:ph idx="1"/>
          </p:nvPr>
        </p:nvSpPr>
        <p:spPr/>
        <p:txBody>
          <a:bodyPr>
            <a:normAutofit/>
          </a:bodyPr>
          <a:lstStyle/>
          <a:p>
            <a:pPr marL="457200" lvl="1" indent="0">
              <a:buNone/>
            </a:pPr>
            <a:r>
              <a:rPr lang="en-US" sz="2000" dirty="0"/>
              <a:t>PREFIX </a:t>
            </a:r>
            <a:r>
              <a:rPr lang="en-US" sz="2000" dirty="0" err="1"/>
              <a:t>rdf</a:t>
            </a:r>
            <a:r>
              <a:rPr lang="en-US" sz="2000" dirty="0"/>
              <a:t>: &lt;http://www.w3.org/1999/02/22-rdf-syntax-ns#&gt;</a:t>
            </a:r>
          </a:p>
          <a:p>
            <a:pPr marL="457200" lvl="1" indent="0">
              <a:buNone/>
            </a:pPr>
            <a:r>
              <a:rPr lang="en-US" sz="2000" dirty="0"/>
              <a:t>PREFIX </a:t>
            </a:r>
            <a:r>
              <a:rPr lang="en-US" sz="2000" dirty="0" err="1"/>
              <a:t>rdfs</a:t>
            </a:r>
            <a:r>
              <a:rPr lang="en-US" sz="2000" dirty="0"/>
              <a:t>: &lt;http://www.w3.org/2000/01/rdf-schema#&gt;</a:t>
            </a:r>
          </a:p>
          <a:p>
            <a:pPr marL="457200" lvl="1" indent="0">
              <a:buNone/>
            </a:pPr>
            <a:r>
              <a:rPr lang="en-US" sz="2000" dirty="0"/>
              <a:t>PREFIX </a:t>
            </a:r>
            <a:r>
              <a:rPr lang="en-US" sz="2000" dirty="0" err="1"/>
              <a:t>rpi</a:t>
            </a:r>
            <a:r>
              <a:rPr lang="en-US" sz="2000" dirty="0"/>
              <a:t>: &lt;http://openmap.rpi.edu#&gt;</a:t>
            </a:r>
          </a:p>
          <a:p>
            <a:pPr marL="457200" lvl="1" indent="0">
              <a:buNone/>
            </a:pPr>
            <a:r>
              <a:rPr lang="en-US" sz="2000" dirty="0"/>
              <a:t>PREFIX </a:t>
            </a:r>
            <a:r>
              <a:rPr lang="en-US" sz="2000" dirty="0" err="1"/>
              <a:t>foaf</a:t>
            </a:r>
            <a:r>
              <a:rPr lang="en-US" sz="2000" dirty="0"/>
              <a:t>: &lt;http://xmlns.com/foaf/0.1/&gt;</a:t>
            </a:r>
          </a:p>
          <a:p>
            <a:pPr marL="457200" lvl="1" indent="0">
              <a:buNone/>
            </a:pPr>
            <a:endParaRPr lang="en-US" sz="2000" dirty="0"/>
          </a:p>
          <a:p>
            <a:pPr marL="457200" lvl="1" indent="0">
              <a:buNone/>
            </a:pPr>
            <a:r>
              <a:rPr lang="en-US" sz="2000" dirty="0"/>
              <a:t>SELECT ?s</a:t>
            </a:r>
          </a:p>
          <a:p>
            <a:pPr marL="457200" lvl="1" indent="0">
              <a:buNone/>
            </a:pPr>
            <a:r>
              <a:rPr lang="en-US" sz="2000" dirty="0"/>
              <a:t>	WHERE {</a:t>
            </a:r>
          </a:p>
          <a:p>
            <a:pPr marL="457200" lvl="1" indent="0">
              <a:buNone/>
            </a:pPr>
            <a:r>
              <a:rPr lang="en-US" sz="2000" dirty="0"/>
              <a:t>		?s a </a:t>
            </a:r>
            <a:r>
              <a:rPr lang="en-US" sz="2000" dirty="0" err="1"/>
              <a:t>rpi:Person</a:t>
            </a:r>
            <a:r>
              <a:rPr lang="en-US" sz="2000" dirty="0"/>
              <a:t>.</a:t>
            </a:r>
          </a:p>
          <a:p>
            <a:pPr marL="457200" lvl="1" indent="0">
              <a:buNone/>
            </a:pPr>
            <a:r>
              <a:rPr lang="en-US" sz="2000" dirty="0"/>
              <a:t>		?s </a:t>
            </a:r>
            <a:r>
              <a:rPr lang="en-US" sz="2000" dirty="0" err="1"/>
              <a:t>foaf:knows</a:t>
            </a:r>
            <a:r>
              <a:rPr lang="en-US" sz="2000" dirty="0"/>
              <a:t> &lt;http://openmap.rpi.edu#Ahmed_Eleish&gt;</a:t>
            </a:r>
          </a:p>
          <a:p>
            <a:pPr marL="457200" lvl="1" indent="0">
              <a:buNone/>
            </a:pPr>
            <a:r>
              <a:rPr lang="en-US" sz="2000" dirty="0"/>
              <a:t>	}</a:t>
            </a:r>
          </a:p>
          <a:p>
            <a:pPr marL="457200" lvl="1" indent="0">
              <a:buNone/>
            </a:pPr>
            <a:endParaRPr lang="en-US" sz="2000" dirty="0"/>
          </a:p>
        </p:txBody>
      </p:sp>
      <p:sp>
        <p:nvSpPr>
          <p:cNvPr id="4" name="TextBox 3"/>
          <p:cNvSpPr txBox="1"/>
          <p:nvPr/>
        </p:nvSpPr>
        <p:spPr>
          <a:xfrm>
            <a:off x="7344806" y="3703681"/>
            <a:ext cx="1346707" cy="369332"/>
          </a:xfrm>
          <a:prstGeom prst="rect">
            <a:avLst/>
          </a:prstGeom>
          <a:noFill/>
        </p:spPr>
        <p:txBody>
          <a:bodyPr wrap="square" rtlCol="0">
            <a:spAutoFit/>
          </a:bodyPr>
          <a:lstStyle/>
          <a:p>
            <a:r>
              <a:rPr lang="en-US" dirty="0" smtClean="0">
                <a:solidFill>
                  <a:schemeClr val="accent1"/>
                </a:solidFill>
              </a:rPr>
              <a:t>Superclass</a:t>
            </a:r>
            <a:endParaRPr lang="en-US" dirty="0">
              <a:solidFill>
                <a:schemeClr val="accent1"/>
              </a:solidFill>
            </a:endParaRPr>
          </a:p>
        </p:txBody>
      </p:sp>
      <p:cxnSp>
        <p:nvCxnSpPr>
          <p:cNvPr id="5" name="Straight Arrow Connector 4"/>
          <p:cNvCxnSpPr/>
          <p:nvPr/>
        </p:nvCxnSpPr>
        <p:spPr>
          <a:xfrm flipH="1">
            <a:off x="4298623" y="3888347"/>
            <a:ext cx="3046187" cy="5705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57679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SPARQL query (inference) result</a:t>
            </a:r>
            <a:endParaRPr lang="en-US" sz="4000" dirty="0"/>
          </a:p>
        </p:txBody>
      </p:sp>
      <p:pic>
        <p:nvPicPr>
          <p:cNvPr id="4" name="Content Placeholder 3"/>
          <p:cNvPicPr>
            <a:picLocks noGrp="1" noChangeAspect="1"/>
          </p:cNvPicPr>
          <p:nvPr>
            <p:ph idx="1"/>
          </p:nvPr>
        </p:nvPicPr>
        <p:blipFill>
          <a:blip r:embed="rId2"/>
          <a:stretch>
            <a:fillRect/>
          </a:stretch>
        </p:blipFill>
        <p:spPr>
          <a:xfrm>
            <a:off x="2603905" y="2128543"/>
            <a:ext cx="3933015" cy="2471737"/>
          </a:xfrm>
          <a:prstGeom prst="rect">
            <a:avLst/>
          </a:prstGeom>
        </p:spPr>
      </p:pic>
    </p:spTree>
    <p:extLst>
      <p:ext uri="{BB962C8B-B14F-4D97-AF65-F5344CB8AC3E}">
        <p14:creationId xmlns:p14="http://schemas.microsoft.com/office/powerpoint/2010/main" val="12319715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689" y="1870388"/>
            <a:ext cx="8042276" cy="1336956"/>
          </a:xfrm>
        </p:spPr>
        <p:txBody>
          <a:bodyPr/>
          <a:lstStyle/>
          <a:p>
            <a:r>
              <a:rPr lang="en-US" sz="4000" dirty="0" smtClean="0"/>
              <a:t>OWL</a:t>
            </a:r>
            <a:br>
              <a:rPr lang="en-US" sz="4000" dirty="0" smtClean="0"/>
            </a:br>
            <a:r>
              <a:rPr lang="en-US" sz="2800" dirty="0" smtClean="0"/>
              <a:t>Web Ontology Language</a:t>
            </a:r>
            <a:endParaRPr lang="en-US" dirty="0"/>
          </a:p>
        </p:txBody>
      </p:sp>
    </p:spTree>
    <p:extLst>
      <p:ext uri="{BB962C8B-B14F-4D97-AF65-F5344CB8AC3E}">
        <p14:creationId xmlns:p14="http://schemas.microsoft.com/office/powerpoint/2010/main" val="10729061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Semantic Web Stack</a:t>
            </a:r>
            <a:endParaRPr lang="en-US" sz="4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02127" y="1600200"/>
            <a:ext cx="4136571" cy="4343400"/>
          </a:xfrm>
        </p:spPr>
      </p:pic>
      <p:sp>
        <p:nvSpPr>
          <p:cNvPr id="5" name="Rectangle 4"/>
          <p:cNvSpPr/>
          <p:nvPr/>
        </p:nvSpPr>
        <p:spPr>
          <a:xfrm>
            <a:off x="3563330" y="3506772"/>
            <a:ext cx="1404595" cy="556181"/>
          </a:xfrm>
          <a:prstGeom prst="rect">
            <a:avLst/>
          </a:prstGeom>
          <a:noFill/>
          <a:ln w="254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65688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a:t>Web Ontology Language</a:t>
            </a:r>
          </a:p>
        </p:txBody>
      </p:sp>
      <p:sp>
        <p:nvSpPr>
          <p:cNvPr id="3" name="Content Placeholder 2"/>
          <p:cNvSpPr>
            <a:spLocks noGrp="1"/>
          </p:cNvSpPr>
          <p:nvPr>
            <p:ph idx="1"/>
          </p:nvPr>
        </p:nvSpPr>
        <p:spPr/>
        <p:txBody>
          <a:bodyPr>
            <a:normAutofit fontScale="92500" lnSpcReduction="10000"/>
          </a:bodyPr>
          <a:lstStyle/>
          <a:p>
            <a:pPr lvl="1"/>
            <a:r>
              <a:rPr lang="en-US" dirty="0"/>
              <a:t>Provides semantics/structure to </a:t>
            </a:r>
            <a:r>
              <a:rPr lang="en-US" dirty="0" smtClean="0"/>
              <a:t>RDF</a:t>
            </a:r>
          </a:p>
          <a:p>
            <a:pPr lvl="1"/>
            <a:endParaRPr lang="en-US" dirty="0"/>
          </a:p>
          <a:p>
            <a:pPr lvl="1"/>
            <a:r>
              <a:rPr lang="en-US" dirty="0" smtClean="0"/>
              <a:t>Computational </a:t>
            </a:r>
            <a:r>
              <a:rPr lang="en-US" dirty="0"/>
              <a:t>logic-based </a:t>
            </a:r>
            <a:r>
              <a:rPr lang="en-US" dirty="0" smtClean="0"/>
              <a:t>language, allows reasoning by computer programs to:</a:t>
            </a:r>
          </a:p>
          <a:p>
            <a:pPr lvl="2"/>
            <a:r>
              <a:rPr lang="en-US" dirty="0" smtClean="0"/>
              <a:t>Verify consistency of knowledge</a:t>
            </a:r>
          </a:p>
          <a:p>
            <a:pPr lvl="2"/>
            <a:r>
              <a:rPr lang="en-US" dirty="0" smtClean="0"/>
              <a:t>Make implicit knowledge explicit</a:t>
            </a:r>
            <a:endParaRPr lang="en-US" dirty="0"/>
          </a:p>
          <a:p>
            <a:pPr marL="349250" lvl="1" indent="0">
              <a:buNone/>
            </a:pPr>
            <a:endParaRPr lang="en-US" dirty="0"/>
          </a:p>
          <a:p>
            <a:pPr lvl="1"/>
            <a:r>
              <a:rPr lang="en-US" dirty="0"/>
              <a:t>Enables inference of new triples from existing ones</a:t>
            </a:r>
          </a:p>
          <a:p>
            <a:pPr lvl="1"/>
            <a:endParaRPr lang="en-US" dirty="0"/>
          </a:p>
          <a:p>
            <a:pPr lvl="1"/>
            <a:r>
              <a:rPr lang="en-US" dirty="0"/>
              <a:t>Used to build ontologies/vocabularies</a:t>
            </a:r>
          </a:p>
          <a:p>
            <a:pPr lvl="1"/>
            <a:endParaRPr lang="en-US" dirty="0"/>
          </a:p>
          <a:p>
            <a:pPr lvl="1"/>
            <a:r>
              <a:rPr lang="en-US" dirty="0"/>
              <a:t>Rules that constrain relationships between entities in a domain</a:t>
            </a:r>
          </a:p>
          <a:p>
            <a:endParaRPr lang="en-US" dirty="0"/>
          </a:p>
        </p:txBody>
      </p:sp>
    </p:spTree>
    <p:extLst>
      <p:ext uri="{BB962C8B-B14F-4D97-AF65-F5344CB8AC3E}">
        <p14:creationId xmlns:p14="http://schemas.microsoft.com/office/powerpoint/2010/main" val="36444148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OWL basic notions</a:t>
            </a:r>
            <a:endParaRPr lang="en-US" sz="4000" dirty="0"/>
          </a:p>
        </p:txBody>
      </p:sp>
      <p:sp>
        <p:nvSpPr>
          <p:cNvPr id="3" name="Content Placeholder 2"/>
          <p:cNvSpPr>
            <a:spLocks noGrp="1"/>
          </p:cNvSpPr>
          <p:nvPr>
            <p:ph idx="1"/>
          </p:nvPr>
        </p:nvSpPr>
        <p:spPr/>
        <p:txBody>
          <a:bodyPr/>
          <a:lstStyle/>
          <a:p>
            <a:r>
              <a:rPr lang="en-US" dirty="0" smtClean="0"/>
              <a:t>Axioms</a:t>
            </a:r>
          </a:p>
          <a:p>
            <a:r>
              <a:rPr lang="en-US" dirty="0" smtClean="0"/>
              <a:t>Entities</a:t>
            </a:r>
          </a:p>
          <a:p>
            <a:r>
              <a:rPr lang="en-US" dirty="0" smtClean="0"/>
              <a:t>Expressions</a:t>
            </a:r>
            <a:endParaRPr lang="en-US" dirty="0"/>
          </a:p>
        </p:txBody>
      </p:sp>
    </p:spTree>
    <p:extLst>
      <p:ext uri="{BB962C8B-B14F-4D97-AF65-F5344CB8AC3E}">
        <p14:creationId xmlns:p14="http://schemas.microsoft.com/office/powerpoint/2010/main" val="3143807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OWL components</a:t>
            </a:r>
            <a:endParaRPr lang="en-US" sz="4000" dirty="0"/>
          </a:p>
        </p:txBody>
      </p:sp>
      <p:sp>
        <p:nvSpPr>
          <p:cNvPr id="3" name="Content Placeholder 2"/>
          <p:cNvSpPr>
            <a:spLocks noGrp="1"/>
          </p:cNvSpPr>
          <p:nvPr>
            <p:ph idx="1"/>
          </p:nvPr>
        </p:nvSpPr>
        <p:spPr/>
        <p:txBody>
          <a:bodyPr/>
          <a:lstStyle/>
          <a:p>
            <a:pPr marL="349250" lvl="1" indent="-349250">
              <a:spcBef>
                <a:spcPts val="2000"/>
              </a:spcBef>
              <a:buClr>
                <a:schemeClr val="accent1">
                  <a:lumMod val="60000"/>
                  <a:lumOff val="40000"/>
                </a:schemeClr>
              </a:buClr>
            </a:pPr>
            <a:r>
              <a:rPr lang="en-US" dirty="0"/>
              <a:t>Class </a:t>
            </a:r>
            <a:r>
              <a:rPr lang="en-US" dirty="0" smtClean="0"/>
              <a:t>hierarchies</a:t>
            </a:r>
            <a:endParaRPr lang="en-US" dirty="0"/>
          </a:p>
          <a:p>
            <a:r>
              <a:rPr lang="en-US" dirty="0"/>
              <a:t>Object properties</a:t>
            </a:r>
            <a:endParaRPr lang="en-US" dirty="0" smtClean="0"/>
          </a:p>
          <a:p>
            <a:r>
              <a:rPr lang="en-US" dirty="0" smtClean="0"/>
              <a:t>Property </a:t>
            </a:r>
            <a:r>
              <a:rPr lang="en-US" dirty="0"/>
              <a:t>hierarchies</a:t>
            </a:r>
            <a:endParaRPr lang="en-US" dirty="0" smtClean="0"/>
          </a:p>
          <a:p>
            <a:r>
              <a:rPr lang="en-US" dirty="0" smtClean="0"/>
              <a:t>Domain &amp; range restrictions</a:t>
            </a:r>
          </a:p>
          <a:p>
            <a:r>
              <a:rPr lang="en-US" dirty="0" smtClean="0"/>
              <a:t>Datatypes</a:t>
            </a:r>
          </a:p>
          <a:p>
            <a:endParaRPr lang="en-US" dirty="0"/>
          </a:p>
        </p:txBody>
      </p:sp>
    </p:spTree>
    <p:extLst>
      <p:ext uri="{BB962C8B-B14F-4D97-AF65-F5344CB8AC3E}">
        <p14:creationId xmlns:p14="http://schemas.microsoft.com/office/powerpoint/2010/main" val="2359588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RPI Campus Ontology</a:t>
            </a:r>
            <a:endParaRPr lang="en-US" sz="4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9275" y="1751945"/>
            <a:ext cx="8042275" cy="4039910"/>
          </a:xfrm>
          <a:prstGeom prst="rect">
            <a:avLst/>
          </a:prstGeom>
        </p:spPr>
      </p:pic>
    </p:spTree>
    <p:extLst>
      <p:ext uri="{BB962C8B-B14F-4D97-AF65-F5344CB8AC3E}">
        <p14:creationId xmlns:p14="http://schemas.microsoft.com/office/powerpoint/2010/main" val="21683194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Ontology Engineering</a:t>
            </a:r>
            <a:endParaRPr lang="en-US" sz="4000" dirty="0"/>
          </a:p>
        </p:txBody>
      </p:sp>
      <p:sp>
        <p:nvSpPr>
          <p:cNvPr id="12" name="Isosceles Triangle 11"/>
          <p:cNvSpPr/>
          <p:nvPr/>
        </p:nvSpPr>
        <p:spPr>
          <a:xfrm>
            <a:off x="910125" y="2325858"/>
            <a:ext cx="2843350" cy="216615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26244" y="2874509"/>
            <a:ext cx="1500656" cy="369332"/>
          </a:xfrm>
          <a:prstGeom prst="rect">
            <a:avLst/>
          </a:prstGeom>
          <a:noFill/>
        </p:spPr>
        <p:txBody>
          <a:bodyPr wrap="square" rtlCol="0">
            <a:spAutoFit/>
          </a:bodyPr>
          <a:lstStyle/>
          <a:p>
            <a:r>
              <a:rPr lang="en-US" dirty="0" smtClean="0"/>
              <a:t>Expressivity</a:t>
            </a:r>
            <a:endParaRPr lang="en-US" dirty="0"/>
          </a:p>
        </p:txBody>
      </p:sp>
      <p:sp>
        <p:nvSpPr>
          <p:cNvPr id="14" name="TextBox 13"/>
          <p:cNvSpPr txBox="1"/>
          <p:nvPr/>
        </p:nvSpPr>
        <p:spPr>
          <a:xfrm>
            <a:off x="2935886" y="2874509"/>
            <a:ext cx="1916957" cy="369332"/>
          </a:xfrm>
          <a:prstGeom prst="rect">
            <a:avLst/>
          </a:prstGeom>
          <a:noFill/>
        </p:spPr>
        <p:txBody>
          <a:bodyPr wrap="square" rtlCol="0">
            <a:spAutoFit/>
          </a:bodyPr>
          <a:lstStyle/>
          <a:p>
            <a:r>
              <a:rPr lang="en-US" dirty="0" smtClean="0"/>
              <a:t>Implementation</a:t>
            </a:r>
            <a:endParaRPr lang="en-US" dirty="0"/>
          </a:p>
        </p:txBody>
      </p:sp>
      <p:sp>
        <p:nvSpPr>
          <p:cNvPr id="15" name="TextBox 14"/>
          <p:cNvSpPr txBox="1"/>
          <p:nvPr/>
        </p:nvSpPr>
        <p:spPr>
          <a:xfrm>
            <a:off x="1538139" y="4578421"/>
            <a:ext cx="1609256" cy="369332"/>
          </a:xfrm>
          <a:prstGeom prst="rect">
            <a:avLst/>
          </a:prstGeom>
          <a:noFill/>
        </p:spPr>
        <p:txBody>
          <a:bodyPr wrap="square" rtlCol="0">
            <a:spAutoFit/>
          </a:bodyPr>
          <a:lstStyle/>
          <a:p>
            <a:r>
              <a:rPr lang="en-US" dirty="0" smtClean="0"/>
              <a:t>Maintenance</a:t>
            </a:r>
            <a:endParaRPr lang="en-US" dirty="0"/>
          </a:p>
        </p:txBody>
      </p:sp>
      <p:sp>
        <p:nvSpPr>
          <p:cNvPr id="16" name="Isosceles Triangle 15"/>
          <p:cNvSpPr/>
          <p:nvPr/>
        </p:nvSpPr>
        <p:spPr>
          <a:xfrm>
            <a:off x="5574852" y="2325858"/>
            <a:ext cx="2843350" cy="216615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5400391" y="2874509"/>
            <a:ext cx="969174" cy="369332"/>
          </a:xfrm>
          <a:prstGeom prst="rect">
            <a:avLst/>
          </a:prstGeom>
          <a:noFill/>
        </p:spPr>
        <p:txBody>
          <a:bodyPr wrap="square" rtlCol="0">
            <a:spAutoFit/>
          </a:bodyPr>
          <a:lstStyle/>
          <a:p>
            <a:r>
              <a:rPr lang="en-US" dirty="0" smtClean="0"/>
              <a:t>Query</a:t>
            </a:r>
            <a:endParaRPr lang="en-US" dirty="0"/>
          </a:p>
        </p:txBody>
      </p:sp>
      <p:sp>
        <p:nvSpPr>
          <p:cNvPr id="18" name="TextBox 17"/>
          <p:cNvSpPr txBox="1"/>
          <p:nvPr/>
        </p:nvSpPr>
        <p:spPr>
          <a:xfrm>
            <a:off x="7668116" y="2874509"/>
            <a:ext cx="778300" cy="369332"/>
          </a:xfrm>
          <a:prstGeom prst="rect">
            <a:avLst/>
          </a:prstGeom>
          <a:noFill/>
        </p:spPr>
        <p:txBody>
          <a:bodyPr wrap="square" rtlCol="0">
            <a:spAutoFit/>
          </a:bodyPr>
          <a:lstStyle/>
          <a:p>
            <a:r>
              <a:rPr lang="en-US" dirty="0" smtClean="0"/>
              <a:t>Rules</a:t>
            </a:r>
            <a:endParaRPr lang="en-US" dirty="0"/>
          </a:p>
        </p:txBody>
      </p:sp>
      <p:sp>
        <p:nvSpPr>
          <p:cNvPr id="19" name="TextBox 18"/>
          <p:cNvSpPr txBox="1"/>
          <p:nvPr/>
        </p:nvSpPr>
        <p:spPr>
          <a:xfrm>
            <a:off x="6655034" y="4578421"/>
            <a:ext cx="720711" cy="369332"/>
          </a:xfrm>
          <a:prstGeom prst="rect">
            <a:avLst/>
          </a:prstGeom>
          <a:noFill/>
        </p:spPr>
        <p:txBody>
          <a:bodyPr wrap="square" rtlCol="0">
            <a:spAutoFit/>
          </a:bodyPr>
          <a:lstStyle/>
          <a:p>
            <a:r>
              <a:rPr lang="en-US" dirty="0" smtClean="0"/>
              <a:t>Infer</a:t>
            </a:r>
            <a:endParaRPr lang="en-US" dirty="0"/>
          </a:p>
        </p:txBody>
      </p:sp>
    </p:spTree>
    <p:extLst>
      <p:ext uri="{BB962C8B-B14F-4D97-AF65-F5344CB8AC3E}">
        <p14:creationId xmlns:p14="http://schemas.microsoft.com/office/powerpoint/2010/main" val="16566731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URI</a:t>
            </a:r>
            <a:endParaRPr lang="en-US" sz="4000" dirty="0"/>
          </a:p>
        </p:txBody>
      </p:sp>
      <p:sp>
        <p:nvSpPr>
          <p:cNvPr id="3" name="Content Placeholder 2"/>
          <p:cNvSpPr>
            <a:spLocks noGrp="1"/>
          </p:cNvSpPr>
          <p:nvPr>
            <p:ph idx="1"/>
          </p:nvPr>
        </p:nvSpPr>
        <p:spPr>
          <a:xfrm>
            <a:off x="549275" y="1534482"/>
            <a:ext cx="8042276" cy="3037517"/>
          </a:xfrm>
        </p:spPr>
        <p:txBody>
          <a:bodyPr>
            <a:normAutofit/>
          </a:bodyPr>
          <a:lstStyle/>
          <a:p>
            <a:r>
              <a:rPr lang="en-US" sz="2000" dirty="0" smtClean="0"/>
              <a:t>Identifies </a:t>
            </a:r>
            <a:r>
              <a:rPr lang="en-US" sz="2000" u="sng" dirty="0" smtClean="0"/>
              <a:t>one</a:t>
            </a:r>
            <a:r>
              <a:rPr lang="en-US" sz="2000" dirty="0" smtClean="0"/>
              <a:t> resource</a:t>
            </a:r>
          </a:p>
          <a:p>
            <a:r>
              <a:rPr lang="en-US" sz="2000" dirty="0" smtClean="0"/>
              <a:t>A resource could be anything</a:t>
            </a:r>
          </a:p>
          <a:p>
            <a:r>
              <a:rPr lang="en-US" sz="2000" dirty="0" smtClean="0"/>
              <a:t>URIs are persistent</a:t>
            </a:r>
            <a:endParaRPr lang="en-US" sz="2000" dirty="0"/>
          </a:p>
          <a:p>
            <a:r>
              <a:rPr lang="en-US" sz="1900" dirty="0" smtClean="0"/>
              <a:t>URLs also locate and are </a:t>
            </a:r>
          </a:p>
          <a:p>
            <a:pPr marL="0" indent="0">
              <a:spcBef>
                <a:spcPts val="600"/>
              </a:spcBef>
              <a:buNone/>
            </a:pPr>
            <a:r>
              <a:rPr lang="en-US" sz="1900" dirty="0" smtClean="0"/>
              <a:t>aligned with protocols</a:t>
            </a:r>
          </a:p>
          <a:p>
            <a:pPr>
              <a:spcBef>
                <a:spcPts val="600"/>
              </a:spcBef>
            </a:pPr>
            <a:r>
              <a:rPr lang="en-US" sz="1900" dirty="0" smtClean="0"/>
              <a:t>URLs </a:t>
            </a:r>
            <a:r>
              <a:rPr lang="en-US" sz="1900" dirty="0"/>
              <a:t>are </a:t>
            </a:r>
            <a:r>
              <a:rPr lang="en-US" sz="1900" dirty="0" err="1"/>
              <a:t>dereferenceable</a:t>
            </a:r>
            <a:endParaRPr lang="en-US" sz="1900" dirty="0"/>
          </a:p>
          <a:p>
            <a:endParaRPr lang="en-US" sz="2000" dirty="0" smtClean="0"/>
          </a:p>
          <a:p>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956" y="197527"/>
            <a:ext cx="4229470" cy="4589757"/>
          </a:xfrm>
          <a:prstGeom prst="rect">
            <a:avLst/>
          </a:prstGeom>
        </p:spPr>
      </p:pic>
      <p:sp>
        <p:nvSpPr>
          <p:cNvPr id="6" name="Content Placeholder 2"/>
          <p:cNvSpPr txBox="1">
            <a:spLocks/>
          </p:cNvSpPr>
          <p:nvPr/>
        </p:nvSpPr>
        <p:spPr>
          <a:xfrm>
            <a:off x="532711" y="4572000"/>
            <a:ext cx="8042276" cy="2027584"/>
          </a:xfrm>
          <a:prstGeom prst="rect">
            <a:avLst/>
          </a:prstGeom>
        </p:spPr>
        <p:txBody>
          <a:bodyPr vert="horz" lIns="91440" tIns="45720" rIns="91440" bIns="45720" rtlCol="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en-US" sz="1800" b="1" dirty="0" smtClean="0"/>
              <a:t>URLs</a:t>
            </a:r>
            <a:endParaRPr lang="en-US" sz="1400" b="1" dirty="0" smtClean="0"/>
          </a:p>
          <a:p>
            <a:pPr marL="0" indent="0">
              <a:buNone/>
            </a:pPr>
            <a:r>
              <a:rPr lang="en-US" sz="1400" dirty="0" smtClean="0"/>
              <a:t>mailto:joe@example.org</a:t>
            </a:r>
            <a:endParaRPr lang="en-US" sz="1400" dirty="0"/>
          </a:p>
          <a:p>
            <a:pPr marL="0" indent="0">
              <a:buNone/>
            </a:pPr>
            <a:r>
              <a:rPr lang="en-US" sz="1400" dirty="0"/>
              <a:t>ftp://example.org/aDirectory/aFile</a:t>
            </a:r>
          </a:p>
          <a:p>
            <a:pPr marL="0" indent="0">
              <a:buNone/>
            </a:pPr>
            <a:r>
              <a:rPr lang="en-US" sz="1400" dirty="0" smtClean="0"/>
              <a:t>ldap</a:t>
            </a:r>
            <a:r>
              <a:rPr lang="en-US" sz="1400" dirty="0"/>
              <a:t>://</a:t>
            </a:r>
            <a:r>
              <a:rPr lang="en-US" sz="1400" dirty="0" smtClean="0"/>
              <a:t>ldap.example.org/c=GB?objectClass?one</a:t>
            </a:r>
            <a:endParaRPr lang="en-US" sz="1400" dirty="0"/>
          </a:p>
        </p:txBody>
      </p:sp>
      <p:sp>
        <p:nvSpPr>
          <p:cNvPr id="8" name="Rectangle 7"/>
          <p:cNvSpPr/>
          <p:nvPr/>
        </p:nvSpPr>
        <p:spPr>
          <a:xfrm>
            <a:off x="4581939" y="107576"/>
            <a:ext cx="3458818" cy="747189"/>
          </a:xfrm>
          <a:prstGeom prst="rect">
            <a:avLst/>
          </a:prstGeom>
          <a:noFill/>
          <a:ln w="25400" cmpd="sng">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90103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33" y="1983510"/>
            <a:ext cx="8042276" cy="1336956"/>
          </a:xfrm>
        </p:spPr>
        <p:txBody>
          <a:bodyPr/>
          <a:lstStyle/>
          <a:p>
            <a:r>
              <a:rPr lang="en-US" sz="4000" dirty="0" smtClean="0"/>
              <a:t>Applications of Linked Data</a:t>
            </a:r>
            <a:endParaRPr lang="en-US" sz="4000" dirty="0"/>
          </a:p>
        </p:txBody>
      </p:sp>
    </p:spTree>
    <p:extLst>
      <p:ext uri="{BB962C8B-B14F-4D97-AF65-F5344CB8AC3E}">
        <p14:creationId xmlns:p14="http://schemas.microsoft.com/office/powerpoint/2010/main" val="12063017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Linking related data</a:t>
            </a:r>
            <a:endParaRPr lang="en-US" sz="4000" dirty="0"/>
          </a:p>
        </p:txBody>
      </p:sp>
      <p:sp>
        <p:nvSpPr>
          <p:cNvPr id="3" name="Content Placeholder 2"/>
          <p:cNvSpPr>
            <a:spLocks noGrp="1"/>
          </p:cNvSpPr>
          <p:nvPr>
            <p:ph idx="1"/>
          </p:nvPr>
        </p:nvSpPr>
        <p:spPr/>
        <p:txBody>
          <a:bodyPr/>
          <a:lstStyle/>
          <a:p>
            <a:r>
              <a:rPr lang="en-US" dirty="0"/>
              <a:t>Websites with related data on different platforms</a:t>
            </a:r>
          </a:p>
          <a:p>
            <a:endParaRPr lang="en-US" dirty="0"/>
          </a:p>
        </p:txBody>
      </p:sp>
      <p:pic>
        <p:nvPicPr>
          <p:cNvPr id="45" name="Content Placeholder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8516" y="2327847"/>
            <a:ext cx="3523793" cy="3395766"/>
          </a:xfrm>
          <a:prstGeom prst="rect">
            <a:avLst/>
          </a:prstGeom>
        </p:spPr>
      </p:pic>
    </p:spTree>
    <p:extLst>
      <p:ext uri="{BB962C8B-B14F-4D97-AF65-F5344CB8AC3E}">
        <p14:creationId xmlns:p14="http://schemas.microsoft.com/office/powerpoint/2010/main" val="26587996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Linking related data</a:t>
            </a:r>
            <a:endParaRPr lang="en-US" sz="4000" dirty="0"/>
          </a:p>
        </p:txBody>
      </p:sp>
      <p:sp>
        <p:nvSpPr>
          <p:cNvPr id="3" name="Content Placeholder 2"/>
          <p:cNvSpPr>
            <a:spLocks noGrp="1"/>
          </p:cNvSpPr>
          <p:nvPr>
            <p:ph idx="1"/>
          </p:nvPr>
        </p:nvSpPr>
        <p:spPr/>
        <p:txBody>
          <a:bodyPr/>
          <a:lstStyle/>
          <a:p>
            <a:r>
              <a:rPr lang="en-US" dirty="0"/>
              <a:t>Websites with related data on different platforms</a:t>
            </a:r>
          </a:p>
          <a:p>
            <a:endParaRPr lang="en-US" dirty="0"/>
          </a:p>
        </p:txBody>
      </p:sp>
      <p:sp>
        <p:nvSpPr>
          <p:cNvPr id="5" name="Can 4"/>
          <p:cNvSpPr/>
          <p:nvPr/>
        </p:nvSpPr>
        <p:spPr>
          <a:xfrm>
            <a:off x="1532923" y="3150370"/>
            <a:ext cx="702077" cy="976543"/>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RDB</a:t>
            </a:r>
            <a:endParaRPr lang="en-US" dirty="0"/>
          </a:p>
        </p:txBody>
      </p:sp>
      <p:sp>
        <p:nvSpPr>
          <p:cNvPr id="6" name="Oval 5"/>
          <p:cNvSpPr/>
          <p:nvPr/>
        </p:nvSpPr>
        <p:spPr>
          <a:xfrm>
            <a:off x="5642734" y="3315128"/>
            <a:ext cx="1606859" cy="665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Website A</a:t>
            </a:r>
            <a:endParaRPr lang="en-US" dirty="0"/>
          </a:p>
        </p:txBody>
      </p:sp>
      <p:sp>
        <p:nvSpPr>
          <p:cNvPr id="7" name="Oval 6"/>
          <p:cNvSpPr/>
          <p:nvPr/>
        </p:nvSpPr>
        <p:spPr>
          <a:xfrm>
            <a:off x="5642734" y="5657075"/>
            <a:ext cx="1606859" cy="665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Website B</a:t>
            </a:r>
            <a:endParaRPr lang="en-US" dirty="0"/>
          </a:p>
        </p:txBody>
      </p:sp>
      <p:sp>
        <p:nvSpPr>
          <p:cNvPr id="8" name="Can 7"/>
          <p:cNvSpPr/>
          <p:nvPr/>
        </p:nvSpPr>
        <p:spPr>
          <a:xfrm>
            <a:off x="4628762" y="4530316"/>
            <a:ext cx="833855" cy="97062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smtClean="0"/>
              <a:t>Triplstore</a:t>
            </a:r>
            <a:endParaRPr lang="en-US" sz="1200" dirty="0"/>
          </a:p>
        </p:txBody>
      </p:sp>
      <p:sp>
        <p:nvSpPr>
          <p:cNvPr id="9" name="Rectangle 8"/>
          <p:cNvSpPr/>
          <p:nvPr/>
        </p:nvSpPr>
        <p:spPr>
          <a:xfrm>
            <a:off x="3203597" y="2323871"/>
            <a:ext cx="777483" cy="82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Mapping File</a:t>
            </a:r>
            <a:endParaRPr lang="en-US" sz="1200" dirty="0"/>
          </a:p>
        </p:txBody>
      </p:sp>
      <p:sp>
        <p:nvSpPr>
          <p:cNvPr id="10" name="Rectangle 9"/>
          <p:cNvSpPr/>
          <p:nvPr/>
        </p:nvSpPr>
        <p:spPr>
          <a:xfrm>
            <a:off x="3214671" y="4564154"/>
            <a:ext cx="745749" cy="902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RDF</a:t>
            </a:r>
            <a:endParaRPr lang="en-US" sz="1400" dirty="0"/>
          </a:p>
        </p:txBody>
      </p:sp>
      <p:sp>
        <p:nvSpPr>
          <p:cNvPr id="11" name="Rounded Rectangle 10"/>
          <p:cNvSpPr/>
          <p:nvPr/>
        </p:nvSpPr>
        <p:spPr>
          <a:xfrm>
            <a:off x="4440742" y="2439718"/>
            <a:ext cx="1411548" cy="5948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SPARQL-to-SQL</a:t>
            </a:r>
            <a:endParaRPr lang="en-US" sz="1600" dirty="0"/>
          </a:p>
        </p:txBody>
      </p:sp>
      <p:cxnSp>
        <p:nvCxnSpPr>
          <p:cNvPr id="12" name="Straight Arrow Connector 11"/>
          <p:cNvCxnSpPr>
            <a:stCxn id="5" idx="4"/>
            <a:endCxn id="9" idx="1"/>
          </p:cNvCxnSpPr>
          <p:nvPr/>
        </p:nvCxnSpPr>
        <p:spPr>
          <a:xfrm flipV="1">
            <a:off x="2235000" y="2737121"/>
            <a:ext cx="968597" cy="901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3"/>
            <a:endCxn id="11" idx="1"/>
          </p:cNvCxnSpPr>
          <p:nvPr/>
        </p:nvCxnSpPr>
        <p:spPr>
          <a:xfrm flipV="1">
            <a:off x="3981080" y="2737120"/>
            <a:ext cx="45966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1" idx="3"/>
            <a:endCxn id="6" idx="0"/>
          </p:cNvCxnSpPr>
          <p:nvPr/>
        </p:nvCxnSpPr>
        <p:spPr>
          <a:xfrm>
            <a:off x="5852290" y="2737120"/>
            <a:ext cx="593874" cy="5780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295355" y="2955062"/>
            <a:ext cx="845168" cy="461665"/>
          </a:xfrm>
          <a:prstGeom prst="rect">
            <a:avLst/>
          </a:prstGeom>
          <a:solidFill>
            <a:schemeClr val="bg1"/>
          </a:solidFill>
        </p:spPr>
        <p:txBody>
          <a:bodyPr wrap="square" rtlCol="0">
            <a:spAutoFit/>
          </a:bodyPr>
          <a:lstStyle/>
          <a:p>
            <a:r>
              <a:rPr lang="en-US" sz="1200" dirty="0" smtClean="0"/>
              <a:t>Direct Mapping</a:t>
            </a:r>
            <a:endParaRPr lang="en-US" sz="1200" dirty="0"/>
          </a:p>
        </p:txBody>
      </p:sp>
      <p:cxnSp>
        <p:nvCxnSpPr>
          <p:cNvPr id="16" name="Straight Arrow Connector 15"/>
          <p:cNvCxnSpPr>
            <a:stCxn id="19" idx="3"/>
            <a:endCxn id="10" idx="1"/>
          </p:cNvCxnSpPr>
          <p:nvPr/>
        </p:nvCxnSpPr>
        <p:spPr>
          <a:xfrm flipV="1">
            <a:off x="2258964" y="5015629"/>
            <a:ext cx="955707" cy="8557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0" idx="3"/>
            <a:endCxn id="8" idx="2"/>
          </p:cNvCxnSpPr>
          <p:nvPr/>
        </p:nvCxnSpPr>
        <p:spPr>
          <a:xfrm>
            <a:off x="3960420" y="5015629"/>
            <a:ext cx="6683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4"/>
            <a:endCxn id="7" idx="0"/>
          </p:cNvCxnSpPr>
          <p:nvPr/>
        </p:nvCxnSpPr>
        <p:spPr>
          <a:xfrm>
            <a:off x="5462617" y="5015629"/>
            <a:ext cx="983547" cy="6414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513215" y="5419950"/>
            <a:ext cx="745749" cy="902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XML</a:t>
            </a:r>
            <a:endParaRPr lang="en-US" sz="1400" dirty="0"/>
          </a:p>
        </p:txBody>
      </p:sp>
      <p:sp>
        <p:nvSpPr>
          <p:cNvPr id="20" name="TextBox 19"/>
          <p:cNvSpPr txBox="1"/>
          <p:nvPr/>
        </p:nvSpPr>
        <p:spPr>
          <a:xfrm>
            <a:off x="2546328" y="5209272"/>
            <a:ext cx="574563" cy="276999"/>
          </a:xfrm>
          <a:prstGeom prst="rect">
            <a:avLst/>
          </a:prstGeom>
          <a:solidFill>
            <a:schemeClr val="bg1"/>
          </a:solidFill>
        </p:spPr>
        <p:txBody>
          <a:bodyPr wrap="square" rtlCol="0">
            <a:spAutoFit/>
          </a:bodyPr>
          <a:lstStyle/>
          <a:p>
            <a:r>
              <a:rPr lang="en-US" sz="1200" dirty="0" smtClean="0"/>
              <a:t>XSLT</a:t>
            </a:r>
            <a:endParaRPr lang="en-US" sz="1200" dirty="0"/>
          </a:p>
        </p:txBody>
      </p:sp>
    </p:spTree>
    <p:extLst>
      <p:ext uri="{BB962C8B-B14F-4D97-AF65-F5344CB8AC3E}">
        <p14:creationId xmlns:p14="http://schemas.microsoft.com/office/powerpoint/2010/main" val="33529277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RPI campus map application</a:t>
            </a:r>
            <a:endParaRPr lang="en-US" sz="4000" dirty="0"/>
          </a:p>
        </p:txBody>
      </p:sp>
      <p:sp>
        <p:nvSpPr>
          <p:cNvPr id="3" name="Content Placeholder 2"/>
          <p:cNvSpPr>
            <a:spLocks noGrp="1"/>
          </p:cNvSpPr>
          <p:nvPr>
            <p:ph idx="1"/>
          </p:nvPr>
        </p:nvSpPr>
        <p:spPr/>
        <p:txBody>
          <a:bodyPr/>
          <a:lstStyle/>
          <a:p>
            <a:r>
              <a:rPr lang="en-US" dirty="0" smtClean="0"/>
              <a:t>Map of the RPI campus with clickable features (buildings, emergency callboxes,…etc.)</a:t>
            </a:r>
          </a:p>
          <a:p>
            <a:r>
              <a:rPr lang="en-US" dirty="0" smtClean="0"/>
              <a:t>Geolocation data in KML for projection and in RDF for </a:t>
            </a:r>
            <a:r>
              <a:rPr lang="en-US" dirty="0" err="1" smtClean="0"/>
              <a:t>GeoSPARQL</a:t>
            </a:r>
            <a:r>
              <a:rPr lang="en-US" dirty="0" smtClean="0"/>
              <a:t> queries</a:t>
            </a:r>
            <a:endParaRPr lang="en-US" dirty="0"/>
          </a:p>
          <a:p>
            <a:r>
              <a:rPr lang="en-US" dirty="0" smtClean="0"/>
              <a:t>Class schedule scraped off SIS in RDBMS</a:t>
            </a:r>
          </a:p>
          <a:p>
            <a:r>
              <a:rPr lang="en-US" dirty="0" smtClean="0"/>
              <a:t>Mapping of schedule to RDF for SPARQL queries</a:t>
            </a:r>
            <a:endParaRPr lang="en-US" dirty="0"/>
          </a:p>
        </p:txBody>
      </p:sp>
    </p:spTree>
    <p:extLst>
      <p:ext uri="{BB962C8B-B14F-4D97-AF65-F5344CB8AC3E}">
        <p14:creationId xmlns:p14="http://schemas.microsoft.com/office/powerpoint/2010/main" val="15620664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Campus map KML</a:t>
            </a:r>
            <a:endParaRPr lang="en-US" sz="4000" dirty="0"/>
          </a:p>
        </p:txBody>
      </p:sp>
      <p:pic>
        <p:nvPicPr>
          <p:cNvPr id="4" name="Content Placeholder 3"/>
          <p:cNvPicPr>
            <a:picLocks noGrp="1" noChangeAspect="1"/>
          </p:cNvPicPr>
          <p:nvPr>
            <p:ph idx="1"/>
          </p:nvPr>
        </p:nvPicPr>
        <p:blipFill>
          <a:blip r:embed="rId2"/>
          <a:stretch>
            <a:fillRect/>
          </a:stretch>
        </p:blipFill>
        <p:spPr>
          <a:xfrm>
            <a:off x="215655" y="1857082"/>
            <a:ext cx="8709516" cy="4099996"/>
          </a:xfrm>
          <a:prstGeom prst="rect">
            <a:avLst/>
          </a:prstGeom>
        </p:spPr>
      </p:pic>
    </p:spTree>
    <p:extLst>
      <p:ext uri="{BB962C8B-B14F-4D97-AF65-F5344CB8AC3E}">
        <p14:creationId xmlns:p14="http://schemas.microsoft.com/office/powerpoint/2010/main" val="268949606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Campus map RDF</a:t>
            </a:r>
            <a:endParaRPr lang="en-US" sz="4000" dirty="0"/>
          </a:p>
        </p:txBody>
      </p:sp>
      <p:pic>
        <p:nvPicPr>
          <p:cNvPr id="4" name="Content Placeholder 3"/>
          <p:cNvPicPr>
            <a:picLocks noGrp="1" noChangeAspect="1"/>
          </p:cNvPicPr>
          <p:nvPr>
            <p:ph idx="1"/>
          </p:nvPr>
        </p:nvPicPr>
        <p:blipFill>
          <a:blip r:embed="rId2"/>
          <a:stretch>
            <a:fillRect/>
          </a:stretch>
        </p:blipFill>
        <p:spPr>
          <a:xfrm>
            <a:off x="185438" y="1960775"/>
            <a:ext cx="8792611" cy="4119147"/>
          </a:xfrm>
          <a:prstGeom prst="rect">
            <a:avLst/>
          </a:prstGeom>
        </p:spPr>
      </p:pic>
    </p:spTree>
    <p:extLst>
      <p:ext uri="{BB962C8B-B14F-4D97-AF65-F5344CB8AC3E}">
        <p14:creationId xmlns:p14="http://schemas.microsoft.com/office/powerpoint/2010/main" val="25310469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Class schedule</a:t>
            </a:r>
            <a:endParaRPr lang="en-US" sz="4000" dirty="0"/>
          </a:p>
        </p:txBody>
      </p:sp>
      <p:pic>
        <p:nvPicPr>
          <p:cNvPr id="4" name="Content Placeholder 3"/>
          <p:cNvPicPr>
            <a:picLocks noGrp="1" noChangeAspect="1"/>
          </p:cNvPicPr>
          <p:nvPr>
            <p:ph idx="1"/>
          </p:nvPr>
        </p:nvPicPr>
        <p:blipFill>
          <a:blip r:embed="rId2"/>
          <a:stretch>
            <a:fillRect/>
          </a:stretch>
        </p:blipFill>
        <p:spPr>
          <a:xfrm>
            <a:off x="231380" y="2639505"/>
            <a:ext cx="8678065" cy="1934523"/>
          </a:xfrm>
          <a:prstGeom prst="rect">
            <a:avLst/>
          </a:prstGeom>
        </p:spPr>
      </p:pic>
    </p:spTree>
    <p:extLst>
      <p:ext uri="{BB962C8B-B14F-4D97-AF65-F5344CB8AC3E}">
        <p14:creationId xmlns:p14="http://schemas.microsoft.com/office/powerpoint/2010/main" val="2331007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RPI campus map application</a:t>
            </a:r>
            <a:endParaRPr lang="en-US" sz="4000" dirty="0"/>
          </a:p>
        </p:txBody>
      </p:sp>
      <p:sp>
        <p:nvSpPr>
          <p:cNvPr id="3" name="Content Placeholder 2"/>
          <p:cNvSpPr>
            <a:spLocks noGrp="1"/>
          </p:cNvSpPr>
          <p:nvPr>
            <p:ph idx="1"/>
          </p:nvPr>
        </p:nvSpPr>
        <p:spPr/>
        <p:txBody>
          <a:bodyPr/>
          <a:lstStyle/>
          <a:p>
            <a:r>
              <a:rPr lang="en-US" dirty="0" smtClean="0"/>
              <a:t>HTML/JavaScript front-end</a:t>
            </a:r>
          </a:p>
          <a:p>
            <a:r>
              <a:rPr lang="en-US" dirty="0" smtClean="0"/>
              <a:t>PHP back-end</a:t>
            </a:r>
          </a:p>
          <a:p>
            <a:r>
              <a:rPr lang="en-US" dirty="0" err="1" smtClean="0"/>
              <a:t>OpenLayers</a:t>
            </a:r>
            <a:r>
              <a:rPr lang="en-US" dirty="0" smtClean="0"/>
              <a:t> 3 mapping API</a:t>
            </a:r>
          </a:p>
          <a:p>
            <a:r>
              <a:rPr lang="en-US" dirty="0" err="1" smtClean="0"/>
              <a:t>OpenStreetMap</a:t>
            </a:r>
            <a:r>
              <a:rPr lang="en-US" dirty="0" smtClean="0"/>
              <a:t> tiles</a:t>
            </a:r>
          </a:p>
          <a:p>
            <a:r>
              <a:rPr lang="en-US" dirty="0" smtClean="0"/>
              <a:t>Class schedule csv loaded into MySQL</a:t>
            </a:r>
          </a:p>
          <a:p>
            <a:r>
              <a:rPr lang="en-US" dirty="0" smtClean="0"/>
              <a:t>D2RQ server mapping MySQL to RDF</a:t>
            </a:r>
          </a:p>
          <a:p>
            <a:r>
              <a:rPr lang="en-US" dirty="0" smtClean="0"/>
              <a:t>Map data RDF loaded into Parliament </a:t>
            </a:r>
            <a:r>
              <a:rPr lang="en-US" dirty="0" err="1" smtClean="0"/>
              <a:t>triplestore</a:t>
            </a:r>
            <a:endParaRPr lang="en-US" dirty="0"/>
          </a:p>
        </p:txBody>
      </p:sp>
    </p:spTree>
    <p:extLst>
      <p:ext uri="{BB962C8B-B14F-4D97-AF65-F5344CB8AC3E}">
        <p14:creationId xmlns:p14="http://schemas.microsoft.com/office/powerpoint/2010/main" val="21981043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RPI Campus Map</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83703"/>
            <a:ext cx="9070250" cy="4793530"/>
          </a:xfrm>
        </p:spPr>
      </p:pic>
    </p:spTree>
    <p:extLst>
      <p:ext uri="{BB962C8B-B14F-4D97-AF65-F5344CB8AC3E}">
        <p14:creationId xmlns:p14="http://schemas.microsoft.com/office/powerpoint/2010/main" val="17407821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128" y="1747840"/>
            <a:ext cx="8042276" cy="1336956"/>
          </a:xfrm>
        </p:spPr>
        <p:txBody>
          <a:bodyPr/>
          <a:lstStyle/>
          <a:p>
            <a:r>
              <a:rPr lang="en-US" sz="4000" dirty="0" smtClean="0"/>
              <a:t>Current state of the Semantic Web</a:t>
            </a:r>
            <a:endParaRPr lang="en-US" sz="4000" dirty="0"/>
          </a:p>
        </p:txBody>
      </p:sp>
    </p:spTree>
    <p:extLst>
      <p:ext uri="{BB962C8B-B14F-4D97-AF65-F5344CB8AC3E}">
        <p14:creationId xmlns:p14="http://schemas.microsoft.com/office/powerpoint/2010/main" val="3293181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HTML</a:t>
            </a:r>
            <a:endParaRPr lang="en-US" sz="4000" dirty="0"/>
          </a:p>
        </p:txBody>
      </p:sp>
      <p:sp>
        <p:nvSpPr>
          <p:cNvPr id="3" name="Content Placeholder 2"/>
          <p:cNvSpPr>
            <a:spLocks noGrp="1"/>
          </p:cNvSpPr>
          <p:nvPr>
            <p:ph idx="1"/>
          </p:nvPr>
        </p:nvSpPr>
        <p:spPr>
          <a:xfrm>
            <a:off x="178904" y="1534482"/>
            <a:ext cx="8412647" cy="4756988"/>
          </a:xfrm>
        </p:spPr>
        <p:txBody>
          <a:bodyPr>
            <a:normAutofit/>
          </a:bodyPr>
          <a:lstStyle/>
          <a:p>
            <a:r>
              <a:rPr lang="en-US" sz="2000" dirty="0" smtClean="0"/>
              <a:t>It is </a:t>
            </a:r>
            <a:r>
              <a:rPr lang="en-US" sz="2000" u="sng" dirty="0" smtClean="0"/>
              <a:t>not</a:t>
            </a:r>
            <a:r>
              <a:rPr lang="en-US" sz="2000" dirty="0" smtClean="0"/>
              <a:t> the resource</a:t>
            </a:r>
          </a:p>
          <a:p>
            <a:r>
              <a:rPr lang="en-US" sz="2000" dirty="0" smtClean="0"/>
              <a:t>Serialization of information</a:t>
            </a:r>
          </a:p>
          <a:p>
            <a:r>
              <a:rPr lang="en-US" sz="2000" dirty="0" smtClean="0"/>
              <a:t>A resource can have multiple </a:t>
            </a:r>
          </a:p>
          <a:p>
            <a:pPr marL="0" indent="0">
              <a:spcBef>
                <a:spcPts val="600"/>
              </a:spcBef>
              <a:buNone/>
            </a:pPr>
            <a:r>
              <a:rPr lang="en-US" sz="2000" dirty="0" smtClean="0"/>
              <a:t>representations</a:t>
            </a:r>
          </a:p>
          <a:p>
            <a:r>
              <a:rPr lang="en-US" sz="2000" dirty="0" smtClean="0"/>
              <a:t>Manifestation of the resource as</a:t>
            </a:r>
          </a:p>
          <a:p>
            <a:pPr marL="0" indent="0">
              <a:spcBef>
                <a:spcPts val="600"/>
              </a:spcBef>
              <a:buNone/>
            </a:pPr>
            <a:r>
              <a:rPr lang="en-US" sz="2000" dirty="0" smtClean="0"/>
              <a:t>a digital </a:t>
            </a:r>
            <a:r>
              <a:rPr lang="en-US" sz="2000" u="sng" dirty="0" smtClean="0"/>
              <a:t>document</a:t>
            </a:r>
          </a:p>
          <a:p>
            <a:pPr>
              <a:spcBef>
                <a:spcPts val="600"/>
              </a:spcBef>
            </a:pPr>
            <a:r>
              <a:rPr lang="en-US" sz="2000" dirty="0" smtClean="0"/>
              <a:t>Retrievable resources:</a:t>
            </a:r>
          </a:p>
          <a:p>
            <a:pPr lvl="1"/>
            <a:r>
              <a:rPr lang="en-US" sz="1800" dirty="0" smtClean="0"/>
              <a:t>Encode data and information</a:t>
            </a:r>
          </a:p>
          <a:p>
            <a:pPr lvl="1"/>
            <a:r>
              <a:rPr lang="en-US" sz="1800" dirty="0" smtClean="0"/>
              <a:t>Link to other resources (creating the “Web”)</a:t>
            </a:r>
          </a:p>
          <a:p>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956" y="197527"/>
            <a:ext cx="4229470" cy="4589757"/>
          </a:xfrm>
          <a:prstGeom prst="rect">
            <a:avLst/>
          </a:prstGeom>
        </p:spPr>
      </p:pic>
      <p:sp>
        <p:nvSpPr>
          <p:cNvPr id="8" name="Rectangle 7"/>
          <p:cNvSpPr/>
          <p:nvPr/>
        </p:nvSpPr>
        <p:spPr>
          <a:xfrm>
            <a:off x="4796956" y="2227416"/>
            <a:ext cx="2508305" cy="2559868"/>
          </a:xfrm>
          <a:prstGeom prst="rect">
            <a:avLst/>
          </a:prstGeom>
          <a:noFill/>
          <a:ln w="25400" cmpd="sng">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96321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Evolution of the web</a:t>
            </a:r>
            <a:endParaRPr lang="en-US" sz="4000" dirty="0"/>
          </a:p>
        </p:txBody>
      </p:sp>
      <p:pic>
        <p:nvPicPr>
          <p:cNvPr id="4" name="Content Placeholder 3"/>
          <p:cNvPicPr>
            <a:picLocks noGrp="1" noChangeAspect="1"/>
          </p:cNvPicPr>
          <p:nvPr>
            <p:ph idx="1"/>
          </p:nvPr>
        </p:nvPicPr>
        <p:blipFill>
          <a:blip r:embed="rId2"/>
          <a:stretch>
            <a:fillRect/>
          </a:stretch>
        </p:blipFill>
        <p:spPr>
          <a:xfrm>
            <a:off x="712469" y="1600200"/>
            <a:ext cx="7715886" cy="4343400"/>
          </a:xfrm>
          <a:prstGeom prst="rect">
            <a:avLst/>
          </a:prstGeom>
        </p:spPr>
      </p:pic>
    </p:spTree>
    <p:extLst>
      <p:ext uri="{BB962C8B-B14F-4D97-AF65-F5344CB8AC3E}">
        <p14:creationId xmlns:p14="http://schemas.microsoft.com/office/powerpoint/2010/main" val="26771022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Linked Open Data (2007)</a:t>
            </a:r>
            <a:endParaRPr lang="en-US" sz="4000" dirty="0"/>
          </a:p>
        </p:txBody>
      </p:sp>
      <p:pic>
        <p:nvPicPr>
          <p:cNvPr id="1026" name="Picture 2" descr="http://lod-cloud.net/versions/2007-05-01/lod-cloud.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72241" y="2656424"/>
            <a:ext cx="3596343" cy="2230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9029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Linked Open Data (2008)</a:t>
            </a:r>
            <a:endParaRPr lang="en-US" sz="4000" dirty="0"/>
          </a:p>
        </p:txBody>
      </p:sp>
      <p:pic>
        <p:nvPicPr>
          <p:cNvPr id="2050" name="Picture 2" descr="http://lod-cloud.net/versions/2008-09-18/lod-cloud.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188" y="1600200"/>
            <a:ext cx="5614448"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59893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Linked Open Data (2009)</a:t>
            </a:r>
            <a:endParaRPr lang="en-US" sz="4000" dirty="0"/>
          </a:p>
        </p:txBody>
      </p:sp>
      <p:pic>
        <p:nvPicPr>
          <p:cNvPr id="3074" name="Picture 2" descr="http://lod-cloud.net/versions/2009-07-14/lod-cloud.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1434" y="1600200"/>
            <a:ext cx="5797957"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148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Linked Open Data (now)</a:t>
            </a:r>
            <a:endParaRPr lang="en-US" sz="4000" dirty="0"/>
          </a:p>
        </p:txBody>
      </p:sp>
      <p:pic>
        <p:nvPicPr>
          <p:cNvPr id="4098" name="Picture 2" descr="http://lod-cloud.net/versions/2014-08-30/lod-cloud.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57189" y="1600200"/>
            <a:ext cx="6626447"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8158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smtClean="0"/>
              <a:t>Open linked data</a:t>
            </a:r>
            <a:endParaRPr lang="en-US" sz="4000" dirty="0"/>
          </a:p>
        </p:txBody>
      </p:sp>
      <p:pic>
        <p:nvPicPr>
          <p:cNvPr id="4" name="OM6XIICm_qo"/>
          <p:cNvPicPr>
            <a:picLocks noGrp="1" noRot="1" noChangeAspect="1"/>
          </p:cNvPicPr>
          <p:nvPr>
            <p:ph idx="1"/>
            <a:videoFile r:link="rId1"/>
          </p:nvPr>
        </p:nvPicPr>
        <p:blipFill>
          <a:blip r:embed="rId3"/>
          <a:stretch>
            <a:fillRect/>
          </a:stretch>
        </p:blipFill>
        <p:spPr>
          <a:xfrm>
            <a:off x="2284413" y="2486025"/>
            <a:ext cx="4572000" cy="2571750"/>
          </a:xfrm>
          <a:prstGeom prst="rect">
            <a:avLst/>
          </a:prstGeom>
        </p:spPr>
      </p:pic>
    </p:spTree>
    <p:extLst>
      <p:ext uri="{BB962C8B-B14F-4D97-AF65-F5344CB8AC3E}">
        <p14:creationId xmlns:p14="http://schemas.microsoft.com/office/powerpoint/2010/main" val="8714908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References</a:t>
            </a:r>
            <a:endParaRPr lang="en-US" dirty="0"/>
          </a:p>
        </p:txBody>
      </p:sp>
      <p:sp>
        <p:nvSpPr>
          <p:cNvPr id="3" name="Content Placeholder 2"/>
          <p:cNvSpPr>
            <a:spLocks noGrp="1"/>
          </p:cNvSpPr>
          <p:nvPr>
            <p:ph idx="1"/>
          </p:nvPr>
        </p:nvSpPr>
        <p:spPr>
          <a:xfrm>
            <a:off x="122548" y="1600201"/>
            <a:ext cx="8795209" cy="4343400"/>
          </a:xfrm>
        </p:spPr>
        <p:txBody>
          <a:bodyPr>
            <a:normAutofit/>
          </a:bodyPr>
          <a:lstStyle/>
          <a:p>
            <a:pPr>
              <a:spcBef>
                <a:spcPts val="1200"/>
              </a:spcBef>
            </a:pPr>
            <a:r>
              <a:rPr lang="en-US" sz="1400" dirty="0" smtClean="0"/>
              <a:t>Tim Berners </a:t>
            </a:r>
            <a:r>
              <a:rPr lang="en-US" sz="1400" dirty="0"/>
              <a:t>Lee’s proposal - </a:t>
            </a:r>
            <a:r>
              <a:rPr lang="en-US" sz="1400" dirty="0">
                <a:hlinkClick r:id="rId2"/>
              </a:rPr>
              <a:t>http://</a:t>
            </a:r>
            <a:r>
              <a:rPr lang="en-US" sz="1400" dirty="0" smtClean="0">
                <a:hlinkClick r:id="rId2"/>
              </a:rPr>
              <a:t>info.cern.ch/Proposal.html</a:t>
            </a:r>
            <a:r>
              <a:rPr lang="en-US" sz="1400" dirty="0" smtClean="0"/>
              <a:t> </a:t>
            </a:r>
          </a:p>
          <a:p>
            <a:pPr>
              <a:spcBef>
                <a:spcPts val="1200"/>
              </a:spcBef>
            </a:pPr>
            <a:r>
              <a:rPr lang="en-US" sz="1400" dirty="0"/>
              <a:t>W3C web architecture - </a:t>
            </a:r>
            <a:r>
              <a:rPr lang="en-US" sz="1400" dirty="0">
                <a:hlinkClick r:id="rId3"/>
              </a:rPr>
              <a:t>http://</a:t>
            </a:r>
            <a:r>
              <a:rPr lang="en-US" sz="1400" dirty="0" smtClean="0">
                <a:hlinkClick r:id="rId3"/>
              </a:rPr>
              <a:t>www.w3.org/TR/webarch/</a:t>
            </a:r>
            <a:r>
              <a:rPr lang="en-US" sz="1400" dirty="0" smtClean="0"/>
              <a:t> </a:t>
            </a:r>
          </a:p>
          <a:p>
            <a:pPr>
              <a:spcBef>
                <a:spcPts val="1200"/>
              </a:spcBef>
            </a:pPr>
            <a:r>
              <a:rPr lang="en-US" sz="1400" dirty="0" smtClean="0"/>
              <a:t>W3C </a:t>
            </a:r>
            <a:r>
              <a:rPr lang="en-US" sz="1400" dirty="0"/>
              <a:t>Technology Stack - </a:t>
            </a:r>
            <a:r>
              <a:rPr lang="en-US" sz="1400" dirty="0">
                <a:hlinkClick r:id="rId4"/>
              </a:rPr>
              <a:t>http://</a:t>
            </a:r>
            <a:r>
              <a:rPr lang="en-US" sz="1400" dirty="0" smtClean="0">
                <a:hlinkClick r:id="rId4"/>
              </a:rPr>
              <a:t>www.w3.org/Consortium/techstack-desc.html</a:t>
            </a:r>
            <a:r>
              <a:rPr lang="en-US" sz="1400" dirty="0" smtClean="0"/>
              <a:t> </a:t>
            </a:r>
          </a:p>
          <a:p>
            <a:pPr>
              <a:spcBef>
                <a:spcPts val="1200"/>
              </a:spcBef>
            </a:pPr>
            <a:r>
              <a:rPr lang="en-US" sz="1400" dirty="0" smtClean="0"/>
              <a:t>Google PageRank </a:t>
            </a:r>
            <a:r>
              <a:rPr lang="en-US" sz="1400" dirty="0"/>
              <a:t>- </a:t>
            </a:r>
            <a:r>
              <a:rPr lang="en-US" sz="1400" dirty="0">
                <a:hlinkClick r:id="rId5"/>
              </a:rPr>
              <a:t>http://</a:t>
            </a:r>
            <a:r>
              <a:rPr lang="en-US" sz="1400" dirty="0" smtClean="0">
                <a:hlinkClick r:id="rId5"/>
              </a:rPr>
              <a:t>en.wikipedia.org/wiki/PageRank</a:t>
            </a:r>
            <a:r>
              <a:rPr lang="en-US" sz="1400" dirty="0" smtClean="0"/>
              <a:t> </a:t>
            </a:r>
          </a:p>
          <a:p>
            <a:pPr>
              <a:spcBef>
                <a:spcPts val="1200"/>
              </a:spcBef>
            </a:pPr>
            <a:r>
              <a:rPr lang="en-US" sz="1400" dirty="0" smtClean="0"/>
              <a:t>Scientific American – </a:t>
            </a:r>
            <a:r>
              <a:rPr lang="en-US" sz="1400" dirty="0"/>
              <a:t>The Semantic </a:t>
            </a:r>
            <a:r>
              <a:rPr lang="en-US" sz="1400" dirty="0" smtClean="0"/>
              <a:t>Web -</a:t>
            </a:r>
            <a:r>
              <a:rPr lang="en-US" sz="1400" dirty="0" smtClean="0">
                <a:hlinkClick r:id="rId6"/>
              </a:rPr>
              <a:t>http</a:t>
            </a:r>
            <a:r>
              <a:rPr lang="en-US" sz="1400" dirty="0">
                <a:hlinkClick r:id="rId6"/>
              </a:rPr>
              <a:t>://www.cs.umd.edu/~</a:t>
            </a:r>
            <a:r>
              <a:rPr lang="en-US" sz="1400" dirty="0" smtClean="0">
                <a:hlinkClick r:id="rId6"/>
              </a:rPr>
              <a:t>golbeck/LBSC690/SemanticWeb.html</a:t>
            </a:r>
            <a:endParaRPr lang="en-US" sz="1400" dirty="0" smtClean="0"/>
          </a:p>
          <a:p>
            <a:pPr>
              <a:spcBef>
                <a:spcPts val="1200"/>
              </a:spcBef>
            </a:pPr>
            <a:r>
              <a:rPr lang="en-US" sz="1400" dirty="0" smtClean="0"/>
              <a:t>RDF – Resource Description Framework </a:t>
            </a:r>
            <a:r>
              <a:rPr lang="en-US" sz="1400" dirty="0"/>
              <a:t>- </a:t>
            </a:r>
            <a:r>
              <a:rPr lang="en-US" sz="1400" dirty="0">
                <a:hlinkClick r:id="rId7"/>
              </a:rPr>
              <a:t>http://www.w3.org/TR/rdf11-concepts</a:t>
            </a:r>
            <a:r>
              <a:rPr lang="en-US" sz="1400" dirty="0" smtClean="0">
                <a:hlinkClick r:id="rId7"/>
              </a:rPr>
              <a:t>/</a:t>
            </a:r>
            <a:r>
              <a:rPr lang="en-US" sz="1400" dirty="0" smtClean="0"/>
              <a:t> </a:t>
            </a:r>
          </a:p>
          <a:p>
            <a:pPr>
              <a:spcBef>
                <a:spcPts val="1200"/>
              </a:spcBef>
            </a:pPr>
            <a:r>
              <a:rPr lang="en-US" sz="1400" dirty="0" smtClean="0"/>
              <a:t>SPARQL – SPARQL Protocol &amp; RDF </a:t>
            </a:r>
            <a:r>
              <a:rPr lang="en-US" sz="1400" dirty="0"/>
              <a:t>Query Language - </a:t>
            </a:r>
            <a:r>
              <a:rPr lang="en-US" sz="1400" dirty="0">
                <a:hlinkClick r:id="rId8"/>
              </a:rPr>
              <a:t>http://www.w3.org/TR/sparql11-protocol</a:t>
            </a:r>
            <a:r>
              <a:rPr lang="en-US" sz="1400" dirty="0" smtClean="0">
                <a:hlinkClick r:id="rId8"/>
              </a:rPr>
              <a:t>/</a:t>
            </a:r>
            <a:r>
              <a:rPr lang="en-US" sz="1400" dirty="0" smtClean="0"/>
              <a:t> </a:t>
            </a:r>
          </a:p>
          <a:p>
            <a:pPr>
              <a:spcBef>
                <a:spcPts val="1200"/>
              </a:spcBef>
            </a:pPr>
            <a:r>
              <a:rPr lang="en-US" sz="1400" dirty="0" smtClean="0"/>
              <a:t> </a:t>
            </a:r>
            <a:r>
              <a:rPr lang="en-US" sz="1400" dirty="0" err="1" smtClean="0"/>
              <a:t>OpenStreetMap</a:t>
            </a:r>
            <a:r>
              <a:rPr lang="en-US" sz="1400" dirty="0"/>
              <a:t> - </a:t>
            </a:r>
            <a:r>
              <a:rPr lang="en-US" sz="1400" dirty="0">
                <a:hlinkClick r:id="rId9"/>
              </a:rPr>
              <a:t>http://www.openstreetmap.org</a:t>
            </a:r>
            <a:r>
              <a:rPr lang="en-US" sz="1400" dirty="0" smtClean="0">
                <a:hlinkClick r:id="rId9"/>
              </a:rPr>
              <a:t>/</a:t>
            </a:r>
            <a:r>
              <a:rPr lang="en-US" sz="1400" dirty="0" smtClean="0"/>
              <a:t> </a:t>
            </a:r>
          </a:p>
          <a:p>
            <a:pPr>
              <a:spcBef>
                <a:spcPts val="1200"/>
              </a:spcBef>
            </a:pPr>
            <a:r>
              <a:rPr lang="en-US" sz="1400" dirty="0" smtClean="0"/>
              <a:t>Parliament </a:t>
            </a:r>
            <a:r>
              <a:rPr lang="en-US" sz="1400" dirty="0" err="1"/>
              <a:t>T</a:t>
            </a:r>
            <a:r>
              <a:rPr lang="en-US" sz="1400" dirty="0" err="1" smtClean="0"/>
              <a:t>riplestore</a:t>
            </a:r>
            <a:r>
              <a:rPr lang="en-US" sz="1400" dirty="0" smtClean="0"/>
              <a:t> </a:t>
            </a:r>
            <a:r>
              <a:rPr lang="en-US" sz="1400" dirty="0"/>
              <a:t>- </a:t>
            </a:r>
            <a:r>
              <a:rPr lang="en-US" sz="1400" dirty="0">
                <a:hlinkClick r:id="rId10"/>
              </a:rPr>
              <a:t>http://parliament.semwebcentral.org</a:t>
            </a:r>
            <a:r>
              <a:rPr lang="en-US" sz="1400" dirty="0" smtClean="0">
                <a:hlinkClick r:id="rId10"/>
              </a:rPr>
              <a:t>/</a:t>
            </a:r>
            <a:r>
              <a:rPr lang="en-US" sz="1400" dirty="0" smtClean="0"/>
              <a:t> </a:t>
            </a:r>
          </a:p>
          <a:p>
            <a:pPr>
              <a:spcBef>
                <a:spcPts val="1200"/>
              </a:spcBef>
            </a:pPr>
            <a:r>
              <a:rPr lang="en-US" sz="1400" dirty="0" smtClean="0"/>
              <a:t>D2R Server </a:t>
            </a:r>
            <a:r>
              <a:rPr lang="en-US" sz="1400" dirty="0"/>
              <a:t>- </a:t>
            </a:r>
            <a:r>
              <a:rPr lang="en-US" sz="1400" dirty="0">
                <a:hlinkClick r:id="rId11"/>
              </a:rPr>
              <a:t>http://d2rq.org</a:t>
            </a:r>
            <a:r>
              <a:rPr lang="en-US" sz="1400" dirty="0" smtClean="0">
                <a:hlinkClick r:id="rId11"/>
              </a:rPr>
              <a:t>/</a:t>
            </a:r>
            <a:r>
              <a:rPr lang="en-US" sz="1400" dirty="0" smtClean="0"/>
              <a:t> </a:t>
            </a:r>
          </a:p>
          <a:p>
            <a:pPr>
              <a:spcBef>
                <a:spcPts val="1200"/>
              </a:spcBef>
            </a:pPr>
            <a:r>
              <a:rPr lang="en-US" sz="1400" dirty="0"/>
              <a:t>Linked Open Data - </a:t>
            </a:r>
            <a:r>
              <a:rPr lang="en-US" sz="1400" dirty="0">
                <a:hlinkClick r:id="rId12"/>
              </a:rPr>
              <a:t>http://lod-cloud.net</a:t>
            </a:r>
            <a:r>
              <a:rPr lang="en-US" sz="1400" dirty="0" smtClean="0">
                <a:hlinkClick r:id="rId12"/>
              </a:rPr>
              <a:t>/</a:t>
            </a:r>
            <a:r>
              <a:rPr lang="en-US" sz="1400" dirty="0" smtClean="0"/>
              <a:t> </a:t>
            </a:r>
          </a:p>
          <a:p>
            <a:pPr>
              <a:spcBef>
                <a:spcPts val="1200"/>
              </a:spcBef>
            </a:pPr>
            <a:endParaRPr lang="en-US" sz="1400" dirty="0" smtClean="0"/>
          </a:p>
          <a:p>
            <a:pPr>
              <a:spcBef>
                <a:spcPts val="1200"/>
              </a:spcBef>
            </a:pPr>
            <a:endParaRPr lang="en-US" sz="1400" dirty="0" smtClean="0"/>
          </a:p>
          <a:p>
            <a:pPr>
              <a:spcBef>
                <a:spcPts val="1200"/>
              </a:spcBef>
            </a:pPr>
            <a:endParaRPr lang="en-US" sz="1400" dirty="0" smtClean="0"/>
          </a:p>
        </p:txBody>
      </p:sp>
    </p:spTree>
    <p:extLst>
      <p:ext uri="{BB962C8B-B14F-4D97-AF65-F5344CB8AC3E}">
        <p14:creationId xmlns:p14="http://schemas.microsoft.com/office/powerpoint/2010/main" val="2216100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HTTP</a:t>
            </a:r>
            <a:endParaRPr lang="en-US" sz="4000" dirty="0"/>
          </a:p>
        </p:txBody>
      </p:sp>
      <p:sp>
        <p:nvSpPr>
          <p:cNvPr id="3" name="Content Placeholder 2"/>
          <p:cNvSpPr>
            <a:spLocks noGrp="1"/>
          </p:cNvSpPr>
          <p:nvPr>
            <p:ph idx="1"/>
          </p:nvPr>
        </p:nvSpPr>
        <p:spPr/>
        <p:txBody>
          <a:bodyPr/>
          <a:lstStyle/>
          <a:p>
            <a:r>
              <a:rPr lang="en-US" dirty="0" smtClean="0"/>
              <a:t>Protocol for information exchange on the web</a:t>
            </a:r>
          </a:p>
          <a:p>
            <a:r>
              <a:rPr lang="en-US" dirty="0" smtClean="0"/>
              <a:t>Protocol is specified in the URL</a:t>
            </a:r>
          </a:p>
          <a:p>
            <a:r>
              <a:rPr lang="en-US" dirty="0" smtClean="0"/>
              <a:t>Used for client-server communication (request-response protocol)</a:t>
            </a:r>
          </a:p>
          <a:p>
            <a:r>
              <a:rPr lang="en-US" dirty="0" smtClean="0"/>
              <a:t>Structured text (header, body,…)</a:t>
            </a:r>
          </a:p>
          <a:p>
            <a:r>
              <a:rPr lang="en-US" dirty="0"/>
              <a:t>Currently at http/1.1 (since 1999), http/2 in draft form</a:t>
            </a:r>
          </a:p>
        </p:txBody>
      </p:sp>
    </p:spTree>
    <p:extLst>
      <p:ext uri="{BB962C8B-B14F-4D97-AF65-F5344CB8AC3E}">
        <p14:creationId xmlns:p14="http://schemas.microsoft.com/office/powerpoint/2010/main" val="23848576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757128"/>
          </a:xfrm>
        </p:spPr>
        <p:txBody>
          <a:bodyPr/>
          <a:lstStyle/>
          <a:p>
            <a:r>
              <a:rPr lang="en-US" sz="4000" dirty="0" smtClean="0"/>
              <a:t>One Web</a:t>
            </a:r>
            <a:endParaRPr lang="en-US" sz="4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26" y="864704"/>
            <a:ext cx="8984974" cy="5531960"/>
          </a:xfrm>
          <a:prstGeom prst="rect">
            <a:avLst/>
          </a:prstGeom>
        </p:spPr>
      </p:pic>
    </p:spTree>
    <p:extLst>
      <p:ext uri="{BB962C8B-B14F-4D97-AF65-F5344CB8AC3E}">
        <p14:creationId xmlns:p14="http://schemas.microsoft.com/office/powerpoint/2010/main" val="2743378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smtClean="0"/>
              <a:t>Principles of a healthy web</a:t>
            </a:r>
            <a:endParaRPr lang="en-US" sz="4000" dirty="0"/>
          </a:p>
        </p:txBody>
      </p:sp>
      <p:sp>
        <p:nvSpPr>
          <p:cNvPr id="3" name="Content Placeholder 2"/>
          <p:cNvSpPr>
            <a:spLocks noGrp="1"/>
          </p:cNvSpPr>
          <p:nvPr>
            <p:ph idx="1"/>
          </p:nvPr>
        </p:nvSpPr>
        <p:spPr/>
        <p:txBody>
          <a:bodyPr/>
          <a:lstStyle/>
          <a:p>
            <a:r>
              <a:rPr lang="en-US" dirty="0" smtClean="0"/>
              <a:t>Identify resources using </a:t>
            </a:r>
            <a:r>
              <a:rPr lang="en-US" b="1" dirty="0" smtClean="0"/>
              <a:t>URIs</a:t>
            </a:r>
          </a:p>
          <a:p>
            <a:r>
              <a:rPr lang="en-US" dirty="0" smtClean="0"/>
              <a:t>Use </a:t>
            </a:r>
            <a:r>
              <a:rPr lang="en-US" b="1" dirty="0" smtClean="0"/>
              <a:t>HTTP</a:t>
            </a:r>
            <a:r>
              <a:rPr lang="en-US" dirty="0" smtClean="0"/>
              <a:t> in URIs so that people can look up resources</a:t>
            </a:r>
          </a:p>
          <a:p>
            <a:r>
              <a:rPr lang="en-US" dirty="0" smtClean="0"/>
              <a:t>When someone looks up a resource, return useful information (using standard representation e.g. </a:t>
            </a:r>
            <a:r>
              <a:rPr lang="en-US" b="1" dirty="0" smtClean="0"/>
              <a:t>HTML</a:t>
            </a:r>
            <a:r>
              <a:rPr lang="en-US" dirty="0" smtClean="0"/>
              <a:t>)</a:t>
            </a:r>
          </a:p>
          <a:p>
            <a:r>
              <a:rPr lang="en-US" dirty="0" smtClean="0"/>
              <a:t>Link to other URIs</a:t>
            </a:r>
            <a:endParaRPr lang="en-US" dirty="0"/>
          </a:p>
        </p:txBody>
      </p:sp>
    </p:spTree>
    <p:extLst>
      <p:ext uri="{BB962C8B-B14F-4D97-AF65-F5344CB8AC3E}">
        <p14:creationId xmlns:p14="http://schemas.microsoft.com/office/powerpoint/2010/main" val="40119721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Breeze.thmx</Template>
  <TotalTime>2063</TotalTime>
  <Words>1451</Words>
  <Application>Microsoft Office PowerPoint</Application>
  <PresentationFormat>On-screen Show (4:3)</PresentationFormat>
  <Paragraphs>337</Paragraphs>
  <Slides>66</Slides>
  <Notes>17</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66</vt:i4>
      </vt:variant>
    </vt:vector>
  </HeadingPairs>
  <TitlesOfParts>
    <vt:vector size="70" baseType="lpstr">
      <vt:lpstr>Calibri</vt:lpstr>
      <vt:lpstr>News Gothic MT</vt:lpstr>
      <vt:lpstr>Wingdings 2</vt:lpstr>
      <vt:lpstr>Breeze</vt:lpstr>
      <vt:lpstr>The Semantic Web  Web Science Systems Development Spring 2015</vt:lpstr>
      <vt:lpstr>Agenda</vt:lpstr>
      <vt:lpstr>The Web</vt:lpstr>
      <vt:lpstr>The Web</vt:lpstr>
      <vt:lpstr>URI</vt:lpstr>
      <vt:lpstr>HTML</vt:lpstr>
      <vt:lpstr>HTTP</vt:lpstr>
      <vt:lpstr>One Web</vt:lpstr>
      <vt:lpstr>Principles of a healthy web</vt:lpstr>
      <vt:lpstr>Linking</vt:lpstr>
      <vt:lpstr>The Semantic Web</vt:lpstr>
      <vt:lpstr>PowerPoint Presentation</vt:lpstr>
      <vt:lpstr>Linked Data</vt:lpstr>
      <vt:lpstr>Documents VS. Data</vt:lpstr>
      <vt:lpstr>Web of documents</vt:lpstr>
      <vt:lpstr>Web of data</vt:lpstr>
      <vt:lpstr>One Web</vt:lpstr>
      <vt:lpstr>RDF Resource Description Framework</vt:lpstr>
      <vt:lpstr>Semantic Web Stack</vt:lpstr>
      <vt:lpstr>RDF: Resource Description Framework</vt:lpstr>
      <vt:lpstr>RDF: Resource Description Framework</vt:lpstr>
      <vt:lpstr>RDF Triple</vt:lpstr>
      <vt:lpstr>RDF triple</vt:lpstr>
      <vt:lpstr>RDF</vt:lpstr>
      <vt:lpstr>RDF</vt:lpstr>
      <vt:lpstr>RDF Graph</vt:lpstr>
      <vt:lpstr>Raw RDF</vt:lpstr>
      <vt:lpstr>RDF Serializations (representations)</vt:lpstr>
      <vt:lpstr>RDF/XML</vt:lpstr>
      <vt:lpstr>JSON-LD</vt:lpstr>
      <vt:lpstr>N3</vt:lpstr>
      <vt:lpstr>RDFa</vt:lpstr>
      <vt:lpstr>Querying RDF</vt:lpstr>
      <vt:lpstr>SPARQL SPARQL Protocol and RDF Query Language</vt:lpstr>
      <vt:lpstr>Semantic Web Stack</vt:lpstr>
      <vt:lpstr>SPARQL</vt:lpstr>
      <vt:lpstr>SPARQL query (basic)</vt:lpstr>
      <vt:lpstr>SPARQL query result</vt:lpstr>
      <vt:lpstr>SPARQL query (complex) Federated query + GeoSPARQL</vt:lpstr>
      <vt:lpstr>SPARQL query (complex) result</vt:lpstr>
      <vt:lpstr>SPARQL query (inference)</vt:lpstr>
      <vt:lpstr>SPARQL query (inference) result</vt:lpstr>
      <vt:lpstr>OWL Web Ontology Language</vt:lpstr>
      <vt:lpstr>Semantic Web Stack</vt:lpstr>
      <vt:lpstr>Web Ontology Language</vt:lpstr>
      <vt:lpstr>OWL basic notions</vt:lpstr>
      <vt:lpstr>OWL components</vt:lpstr>
      <vt:lpstr>RPI Campus Ontology</vt:lpstr>
      <vt:lpstr>Ontology Engineering</vt:lpstr>
      <vt:lpstr>Applications of Linked Data</vt:lpstr>
      <vt:lpstr>Linking related data</vt:lpstr>
      <vt:lpstr>Linking related data</vt:lpstr>
      <vt:lpstr>RPI campus map application</vt:lpstr>
      <vt:lpstr>Campus map KML</vt:lpstr>
      <vt:lpstr>Campus map RDF</vt:lpstr>
      <vt:lpstr>Class schedule</vt:lpstr>
      <vt:lpstr>RPI campus map application</vt:lpstr>
      <vt:lpstr>RPI Campus Map</vt:lpstr>
      <vt:lpstr>Current state of the Semantic Web</vt:lpstr>
      <vt:lpstr>Evolution of the web</vt:lpstr>
      <vt:lpstr>Linked Open Data (2007)</vt:lpstr>
      <vt:lpstr>Linked Open Data (2008)</vt:lpstr>
      <vt:lpstr>Linked Open Data (2009)</vt:lpstr>
      <vt:lpstr>Linked Open Data (now)</vt:lpstr>
      <vt:lpstr>Open linked data</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Node.js</dc:title>
  <dc:creator>Ahmed Eleish</dc:creator>
  <cp:lastModifiedBy>Ahmed Eleish</cp:lastModifiedBy>
  <cp:revision>251</cp:revision>
  <dcterms:created xsi:type="dcterms:W3CDTF">2015-02-27T22:04:35Z</dcterms:created>
  <dcterms:modified xsi:type="dcterms:W3CDTF">2015-04-12T22:30:56Z</dcterms:modified>
</cp:coreProperties>
</file>