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6" r:id="rId4"/>
    <p:sldMasterId id="214748366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Calibri"/>
      <p:regular r:id="rId28"/>
      <p:bold r:id="rId29"/>
      <p:italic r:id="rId30"/>
      <p:boldItalic r:id="rId31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Calibri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Calibri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Calibri-boldItalic.fntdata"/><Relationship Id="rId30" Type="http://schemas.openxmlformats.org/officeDocument/2006/relationships/font" Target="fonts/Calibri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bloomberg.com/video/why-data-analytics-is-the-future-of-everything-WeneeY4LQzKJ4khYdMi9uw.html" TargetMode="External"/><Relationship Id="rId3" Type="http://schemas.openxmlformats.org/officeDocument/2006/relationships/hyperlink" Target="http://www.bloomberg.com/video/why-data-analytics-is-the-future-of-everything-WeneeY4LQzKJ4khYdMi9uw.html" TargetMode="External"/><Relationship Id="rId4" Type="http://schemas.openxmlformats.org/officeDocument/2006/relationships/hyperlink" Target="http://www.informationweek.com/big-data/hardware-architectures/12-top-big-data-analytics-players/d/d-id/1100760" TargetMode="External"/><Relationship Id="rId5" Type="http://schemas.openxmlformats.org/officeDocument/2006/relationships/hyperlink" Target="http://www.informationweek.com/big-data/hardware-architectures/12-top-big-data-analytics-players/d/d-id/1100760" TargetMode="External"/><Relationship Id="rId6" Type="http://schemas.openxmlformats.org/officeDocument/2006/relationships/hyperlink" Target="http://www.informationweek.com/big-data/hardware-architectures/12-top-big-data-analytics-players/d/d-id/1100760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d3js.org/" TargetMode="Externa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d3js.org/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d3js.org/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en.wikipedia.org/wiki/Data_analytics" TargetMode="Externa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d3js.org/" TargetMode="Externa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r-project.org/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http://www.bloomberg.com/video/why-data-analytics-is-the-future-of-everything-WeneeY4LQzKJ4khYdMi9uw.html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sng" cap="none" strike="noStrik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http://www.informationweek.com/big-data/hardware-architectures/12-top-big-data-analytics-players/d/d-id/1100760</a:t>
            </a: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sng" cap="none" strike="noStrik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5"/>
            </a:endParaRPr>
          </a:p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sng" cap="none" strike="noStrik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6"/>
            </a:endParaRPr>
          </a:p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http://d3js.org/</a:t>
            </a:r>
          </a:p>
        </p:txBody>
      </p:sp>
      <p:sp>
        <p:nvSpPr>
          <p:cNvPr id="202" name="Shape 202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http://d3js.org/</a:t>
            </a:r>
          </a:p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http://d3js.org/</a:t>
            </a:r>
          </a:p>
        </p:txBody>
      </p:sp>
      <p:sp>
        <p:nvSpPr>
          <p:cNvPr id="220" name="Shape 220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http://en.wikipedia.org/wiki/Data_analytics</a:t>
            </a:r>
          </a:p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http://d3js.org/</a:t>
            </a:r>
          </a:p>
        </p:txBody>
      </p:sp>
      <p:sp>
        <p:nvSpPr>
          <p:cNvPr id="228" name="Shape 228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hlink"/>
              </a:buClr>
              <a:buSzPct val="25000"/>
              <a:buFont typeface="Arial"/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2"/>
              </a:rPr>
              <a:t>http://www.r-project.org/</a:t>
            </a:r>
          </a:p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Shape 133"/>
          <p:cNvSpPr txBox="1"/>
          <p:nvPr>
            <p:ph idx="12" type="sldNum"/>
          </p:nvPr>
        </p:nvSpPr>
        <p:spPr>
          <a:xfrm>
            <a:off x="3884612" y="8685213"/>
            <a:ext cx="2971799" cy="45878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685800" y="1143000"/>
            <a:ext cx="5486400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1328166" y="971550"/>
            <a:ext cx="6487667" cy="236466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DB7D7"/>
              </a:buClr>
              <a:buFont typeface="Noto Symbol"/>
              <a:buNone/>
            </a:pPr>
            <a:r>
              <a:t/>
            </a:r>
            <a:endParaRPr b="0" baseline="0" i="0" sz="32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1322920" y="1142999"/>
            <a:ext cx="6498157" cy="12936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rgbClr val="6DB7D7"/>
              </a:buClr>
              <a:buFont typeface="Noto Symbol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322920" y="2474258"/>
            <a:ext cx="6498159" cy="6874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indent="0" marL="457200" marR="0" rtl="0" algn="ctr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indent="0" marL="914400" marR="0" rtl="0" algn="ctr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indent="0" marL="1371600" marR="0" rtl="0" algn="ctr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indent="0" marL="1828800" marR="0" rtl="0" algn="ctr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indent="0" marL="2286000" marR="0" rtl="0" algn="ctr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indent="0" marL="2743200" marR="0" rtl="0" algn="ctr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indent="0" marL="3200400" marR="0" rtl="0" algn="ctr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indent="0" marL="3657600" marR="0" rtl="0" algn="ctr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533397" y="458904"/>
            <a:ext cx="4079545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533397" y="1340891"/>
            <a:ext cx="4079545" cy="2790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600"/>
              </a:spcBef>
              <a:buNone/>
              <a:defRPr/>
            </a:lvl1pPr>
            <a:lvl2pPr indent="0" marL="457200" rtl="0">
              <a:spcBef>
                <a:spcPts val="0"/>
              </a:spcBef>
              <a:buNone/>
              <a:defRPr/>
            </a:lvl2pPr>
            <a:lvl3pPr indent="0" marL="914400" rtl="0">
              <a:spcBef>
                <a:spcPts val="0"/>
              </a:spcBef>
              <a:buNone/>
              <a:defRPr/>
            </a:lvl3pPr>
            <a:lvl4pPr indent="0" marL="1371600" rtl="0">
              <a:spcBef>
                <a:spcPts val="0"/>
              </a:spcBef>
              <a:buNone/>
              <a:defRPr/>
            </a:lvl4pPr>
            <a:lvl5pPr indent="0" marL="1828800" rtl="0">
              <a:spcBef>
                <a:spcPts val="0"/>
              </a:spcBef>
              <a:buNone/>
              <a:defRPr/>
            </a:lvl5pPr>
            <a:lvl6pPr indent="0" marL="2286000" rtl="0">
              <a:spcBef>
                <a:spcPts val="0"/>
              </a:spcBef>
              <a:buNone/>
              <a:defRPr/>
            </a:lvl6pPr>
            <a:lvl7pPr indent="0" marL="2743200" rtl="0">
              <a:spcBef>
                <a:spcPts val="0"/>
              </a:spcBef>
              <a:buNone/>
              <a:defRPr/>
            </a:lvl7pPr>
            <a:lvl8pPr indent="0" marL="3200400" rtl="0">
              <a:spcBef>
                <a:spcPts val="0"/>
              </a:spcBef>
              <a:buNone/>
              <a:defRPr/>
            </a:lvl8pPr>
            <a:lvl9pPr indent="0" marL="3657600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sp>
        <p:nvSpPr>
          <p:cNvPr id="74" name="Shape 74"/>
          <p:cNvSpPr/>
          <p:nvPr>
            <p:ph idx="2" type="pic"/>
          </p:nvPr>
        </p:nvSpPr>
        <p:spPr>
          <a:xfrm>
            <a:off x="5090617" y="269543"/>
            <a:ext cx="3657600" cy="3988557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 rot="5400000">
            <a:off x="2941637" y="-1192212"/>
            <a:ext cx="3257550" cy="80422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 rot="5400000">
            <a:off x="6041054" y="1604963"/>
            <a:ext cx="4181475" cy="152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 rot="5400000">
            <a:off x="1803399" y="-977899"/>
            <a:ext cx="4181475" cy="66897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241" name="Shape 241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42" name="Shape 242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6" name="Shape 24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50" name="Shape 250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54" name="Shape 254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57" name="Shape 25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with Pictur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ctrTitle"/>
          </p:nvPr>
        </p:nvSpPr>
        <p:spPr>
          <a:xfrm>
            <a:off x="363537" y="2514600"/>
            <a:ext cx="8416924" cy="11025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subTitle"/>
          </p:nvPr>
        </p:nvSpPr>
        <p:spPr>
          <a:xfrm>
            <a:off x="363537" y="3578271"/>
            <a:ext cx="8416924" cy="7295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spcBef>
                <a:spcPts val="300"/>
              </a:spcBef>
              <a:buClr>
                <a:srgbClr val="6DB7D7"/>
              </a:buClr>
              <a:buFont typeface="Noto Symbol"/>
              <a:buNone/>
              <a:defRPr/>
            </a:lvl1pPr>
            <a:lvl2pPr indent="0" marL="457200" marR="0" rtl="0" algn="ctr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2pPr>
            <a:lvl3pPr indent="0" marL="914400" marR="0" rtl="0" algn="ctr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3pPr>
            <a:lvl4pPr indent="0" marL="1371600" marR="0" rtl="0" algn="ctr">
              <a:spcBef>
                <a:spcPts val="600"/>
              </a:spcBef>
              <a:buClr>
                <a:srgbClr val="205C77"/>
              </a:buClr>
              <a:buFont typeface="Noto Symbol"/>
              <a:buNone/>
              <a:defRPr/>
            </a:lvl4pPr>
            <a:lvl5pPr indent="0" marL="1828800" marR="0" rtl="0" algn="ctr">
              <a:spcBef>
                <a:spcPts val="600"/>
              </a:spcBef>
              <a:buClr>
                <a:srgbClr val="6DB7D7"/>
              </a:buClr>
              <a:buFont typeface="Noto Symbol"/>
              <a:buNone/>
              <a:defRPr/>
            </a:lvl5pPr>
            <a:lvl6pPr indent="0" marL="2286000" marR="0" rtl="0" algn="ctr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6pPr>
            <a:lvl7pPr indent="0" marL="2743200" marR="0" rtl="0" algn="ctr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7pPr>
            <a:lvl8pPr indent="0" marL="3200400" marR="0" rtl="0" algn="ctr">
              <a:spcBef>
                <a:spcPts val="360"/>
              </a:spcBef>
              <a:buClr>
                <a:schemeClr val="accent2"/>
              </a:buClr>
              <a:buFont typeface="Noto Symbol"/>
              <a:buNone/>
              <a:defRPr/>
            </a:lvl8pPr>
            <a:lvl9pPr indent="0" marL="3657600" marR="0" rtl="0" algn="ctr">
              <a:spcBef>
                <a:spcPts val="360"/>
              </a:spcBef>
              <a:buClr>
                <a:srgbClr val="6DB7D7"/>
              </a:buClr>
              <a:buFont typeface="Noto Symbol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sp>
        <p:nvSpPr>
          <p:cNvPr id="29" name="Shape 29"/>
          <p:cNvSpPr/>
          <p:nvPr>
            <p:ph idx="2" type="pic"/>
          </p:nvPr>
        </p:nvSpPr>
        <p:spPr>
          <a:xfrm>
            <a:off x="370980" y="272653"/>
            <a:ext cx="8402039" cy="212764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549275" y="1802358"/>
            <a:ext cx="8056562" cy="10215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549275" y="2802003"/>
            <a:ext cx="8056562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300"/>
              </a:spcBef>
              <a:buClr>
                <a:srgbClr val="888888"/>
              </a:buClr>
              <a:buNone/>
              <a:defRPr/>
            </a:lvl1pPr>
            <a:lvl2pPr indent="0" marL="457200" rtl="0">
              <a:spcBef>
                <a:spcPts val="0"/>
              </a:spcBef>
              <a:buClr>
                <a:srgbClr val="888888"/>
              </a:buClr>
              <a:buNone/>
              <a:defRPr/>
            </a:lvl2pPr>
            <a:lvl3pPr indent="0" marL="914400" rtl="0">
              <a:spcBef>
                <a:spcPts val="0"/>
              </a:spcBef>
              <a:buClr>
                <a:srgbClr val="888888"/>
              </a:buClr>
              <a:buNone/>
              <a:defRPr/>
            </a:lvl3pPr>
            <a:lvl4pPr indent="0" marL="1371600" rtl="0">
              <a:spcBef>
                <a:spcPts val="0"/>
              </a:spcBef>
              <a:buClr>
                <a:srgbClr val="888888"/>
              </a:buClr>
              <a:buNone/>
              <a:defRPr/>
            </a:lvl4pPr>
            <a:lvl5pPr indent="0" marL="1828800" rtl="0">
              <a:spcBef>
                <a:spcPts val="0"/>
              </a:spcBef>
              <a:buClr>
                <a:srgbClr val="888888"/>
              </a:buClr>
              <a:buNone/>
              <a:defRPr/>
            </a:lvl5pPr>
            <a:lvl6pPr indent="0" marL="2286000" rtl="0">
              <a:spcBef>
                <a:spcPts val="0"/>
              </a:spcBef>
              <a:buClr>
                <a:srgbClr val="888888"/>
              </a:buClr>
              <a:buNone/>
              <a:defRPr/>
            </a:lvl6pPr>
            <a:lvl7pPr indent="0" marL="2743200" rtl="0">
              <a:spcBef>
                <a:spcPts val="0"/>
              </a:spcBef>
              <a:buClr>
                <a:srgbClr val="888888"/>
              </a:buClr>
              <a:buNone/>
              <a:defRPr/>
            </a:lvl7pPr>
            <a:lvl8pPr indent="0" marL="3200400" rtl="0">
              <a:spcBef>
                <a:spcPts val="0"/>
              </a:spcBef>
              <a:buClr>
                <a:srgbClr val="888888"/>
              </a:buClr>
              <a:buNone/>
              <a:defRPr/>
            </a:lvl8pPr>
            <a:lvl9pPr indent="0" marL="3657600" rtl="0">
              <a:spcBef>
                <a:spcPts val="0"/>
              </a:spcBef>
              <a:buClr>
                <a:srgbClr val="888888"/>
              </a:buClr>
              <a:buNone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549275" y="1200150"/>
            <a:ext cx="3840479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751071" y="1200150"/>
            <a:ext cx="3840479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549274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549274" y="1089917"/>
            <a:ext cx="3840479" cy="5631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indent="0" marL="457200" rtl="0">
              <a:spcBef>
                <a:spcPts val="0"/>
              </a:spcBef>
              <a:buNone/>
              <a:defRPr/>
            </a:lvl2pPr>
            <a:lvl3pPr indent="0" marL="914400" rtl="0">
              <a:spcBef>
                <a:spcPts val="0"/>
              </a:spcBef>
              <a:buNone/>
              <a:defRPr/>
            </a:lvl3pPr>
            <a:lvl4pPr indent="0" marL="1371600" rtl="0">
              <a:spcBef>
                <a:spcPts val="0"/>
              </a:spcBef>
              <a:buNone/>
              <a:defRPr/>
            </a:lvl4pPr>
            <a:lvl5pPr indent="0" marL="1828800" rtl="0">
              <a:spcBef>
                <a:spcPts val="0"/>
              </a:spcBef>
              <a:buNone/>
              <a:defRPr/>
            </a:lvl5pPr>
            <a:lvl6pPr indent="0" marL="2286000" rtl="0">
              <a:spcBef>
                <a:spcPts val="0"/>
              </a:spcBef>
              <a:buNone/>
              <a:defRPr/>
            </a:lvl6pPr>
            <a:lvl7pPr indent="0" marL="2743200" rtl="0">
              <a:spcBef>
                <a:spcPts val="0"/>
              </a:spcBef>
              <a:buNone/>
              <a:defRPr/>
            </a:lvl7pPr>
            <a:lvl8pPr indent="0" marL="3200400" rtl="0">
              <a:spcBef>
                <a:spcPts val="0"/>
              </a:spcBef>
              <a:buNone/>
              <a:defRPr/>
            </a:lvl8pPr>
            <a:lvl9pPr indent="0" marL="3657600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549274" y="1760561"/>
            <a:ext cx="3840479" cy="26971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3" type="body"/>
          </p:nvPr>
        </p:nvSpPr>
        <p:spPr>
          <a:xfrm>
            <a:off x="4751069" y="1089917"/>
            <a:ext cx="3840479" cy="5631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rtl="0" algn="ctr">
              <a:spcBef>
                <a:spcPts val="0"/>
              </a:spcBef>
              <a:buClr>
                <a:srgbClr val="6DB7D7"/>
              </a:buClr>
              <a:buNone/>
              <a:defRPr/>
            </a:lvl1pPr>
            <a:lvl2pPr indent="0" marL="457200" rtl="0">
              <a:spcBef>
                <a:spcPts val="0"/>
              </a:spcBef>
              <a:buNone/>
              <a:defRPr/>
            </a:lvl2pPr>
            <a:lvl3pPr indent="0" marL="914400" rtl="0">
              <a:spcBef>
                <a:spcPts val="0"/>
              </a:spcBef>
              <a:buNone/>
              <a:defRPr/>
            </a:lvl3pPr>
            <a:lvl4pPr indent="0" marL="1371600" rtl="0">
              <a:spcBef>
                <a:spcPts val="0"/>
              </a:spcBef>
              <a:buNone/>
              <a:defRPr/>
            </a:lvl4pPr>
            <a:lvl5pPr indent="0" marL="1828800" rtl="0">
              <a:spcBef>
                <a:spcPts val="0"/>
              </a:spcBef>
              <a:buNone/>
              <a:defRPr/>
            </a:lvl5pPr>
            <a:lvl6pPr indent="0" marL="2286000" rtl="0">
              <a:spcBef>
                <a:spcPts val="0"/>
              </a:spcBef>
              <a:buNone/>
              <a:defRPr/>
            </a:lvl6pPr>
            <a:lvl7pPr indent="0" marL="2743200" rtl="0">
              <a:spcBef>
                <a:spcPts val="0"/>
              </a:spcBef>
              <a:buNone/>
              <a:defRPr/>
            </a:lvl7pPr>
            <a:lvl8pPr indent="0" marL="3200400" rtl="0">
              <a:spcBef>
                <a:spcPts val="0"/>
              </a:spcBef>
              <a:buNone/>
              <a:defRPr/>
            </a:lvl8pPr>
            <a:lvl9pPr indent="0" marL="3657600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4" type="body"/>
          </p:nvPr>
        </p:nvSpPr>
        <p:spPr>
          <a:xfrm>
            <a:off x="4751069" y="1760561"/>
            <a:ext cx="3840479" cy="26971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16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533399" y="458904"/>
            <a:ext cx="3840479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742823" y="276225"/>
            <a:ext cx="3840479" cy="41814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200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533399" y="1340891"/>
            <a:ext cx="3840479" cy="2790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rtl="0" algn="ctr">
              <a:spcBef>
                <a:spcPts val="600"/>
              </a:spcBef>
              <a:buNone/>
              <a:defRPr/>
            </a:lvl1pPr>
            <a:lvl2pPr indent="0" marL="457200" rtl="0">
              <a:spcBef>
                <a:spcPts val="0"/>
              </a:spcBef>
              <a:buNone/>
              <a:defRPr/>
            </a:lvl2pPr>
            <a:lvl3pPr indent="0" marL="914400" rtl="0">
              <a:spcBef>
                <a:spcPts val="0"/>
              </a:spcBef>
              <a:buNone/>
              <a:defRPr/>
            </a:lvl3pPr>
            <a:lvl4pPr indent="0" marL="1371600" rtl="0">
              <a:spcBef>
                <a:spcPts val="0"/>
              </a:spcBef>
              <a:buNone/>
              <a:defRPr/>
            </a:lvl4pPr>
            <a:lvl5pPr indent="0" marL="1828800" rtl="0">
              <a:spcBef>
                <a:spcPts val="0"/>
              </a:spcBef>
              <a:buNone/>
              <a:defRPr/>
            </a:lvl5pPr>
            <a:lvl6pPr indent="0" marL="2286000" rtl="0">
              <a:spcBef>
                <a:spcPts val="0"/>
              </a:spcBef>
              <a:buNone/>
              <a:defRPr/>
            </a:lvl6pPr>
            <a:lvl7pPr indent="0" marL="2743200" rtl="0">
              <a:spcBef>
                <a:spcPts val="0"/>
              </a:spcBef>
              <a:buNone/>
              <a:defRPr/>
            </a:lvl7pPr>
            <a:lvl8pPr indent="0" marL="3200400" rtl="0">
              <a:spcBef>
                <a:spcPts val="0"/>
              </a:spcBef>
              <a:buNone/>
              <a:defRPr/>
            </a:lvl8pPr>
            <a:lvl9pPr indent="0" marL="3657600" rtl="0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marL="0" marR="0" rtl="0" algn="ctr">
              <a:spcBef>
                <a:spcPts val="0"/>
              </a:spcBef>
              <a:buClr>
                <a:schemeClr val="accent1"/>
              </a:buClr>
              <a:buFont typeface="Arial"/>
              <a:buNone/>
              <a:defRPr/>
            </a:lvl1pPr>
            <a:lvl2pPr indent="0" marL="0" marR="0" rtl="0" algn="l">
              <a:spcBef>
                <a:spcPts val="0"/>
              </a:spcBef>
              <a:defRPr/>
            </a:lvl2pPr>
            <a:lvl3pPr indent="0" marL="0" marR="0" rtl="0" algn="l">
              <a:spcBef>
                <a:spcPts val="0"/>
              </a:spcBef>
              <a:defRPr/>
            </a:lvl3pPr>
            <a:lvl4pPr indent="0" marL="0" marR="0" rtl="0" algn="l">
              <a:spcBef>
                <a:spcPts val="0"/>
              </a:spcBef>
              <a:defRPr/>
            </a:lvl4pPr>
            <a:lvl5pPr indent="0" marL="0" marR="0" rtl="0" algn="l">
              <a:spcBef>
                <a:spcPts val="0"/>
              </a:spcBef>
              <a:defRPr/>
            </a:lvl5pPr>
            <a:lvl6pPr indent="0" marL="0" marR="0" rtl="0" algn="l">
              <a:spcBef>
                <a:spcPts val="0"/>
              </a:spcBef>
              <a:defRPr/>
            </a:lvl6pPr>
            <a:lvl7pPr indent="0" marL="0" marR="0" rtl="0" algn="l">
              <a:spcBef>
                <a:spcPts val="0"/>
              </a:spcBef>
              <a:defRPr/>
            </a:lvl7pPr>
            <a:lvl8pPr indent="0" marL="0" marR="0" rtl="0" algn="l">
              <a:spcBef>
                <a:spcPts val="0"/>
              </a:spcBef>
              <a:defRPr/>
            </a:lvl8pPr>
            <a:lvl9pPr indent="0" marL="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1610" marL="349250" marR="0" rtl="0" algn="l">
              <a:spcBef>
                <a:spcPts val="2000"/>
              </a:spcBef>
              <a:buClr>
                <a:srgbClr val="6DB7D7"/>
              </a:buClr>
              <a:buFont typeface="Noto Symbol"/>
              <a:buChar char="●"/>
              <a:defRPr/>
            </a:lvl1pPr>
            <a:lvl2pPr indent="-189230" marL="685800" marR="0" rtl="0" algn="l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2pPr>
            <a:lvl3pPr indent="-142875" marL="968375" marR="0" rtl="0" algn="l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3pPr>
            <a:lvl4pPr indent="-172719" marL="1263650" marR="0" rtl="0" algn="l">
              <a:spcBef>
                <a:spcPts val="600"/>
              </a:spcBef>
              <a:buClr>
                <a:srgbClr val="205C77"/>
              </a:buClr>
              <a:buFont typeface="Noto Symbol"/>
              <a:buChar char="●"/>
              <a:defRPr/>
            </a:lvl4pPr>
            <a:lvl5pPr indent="-163194" marL="1546225" marR="0" rtl="0" algn="l">
              <a:spcBef>
                <a:spcPts val="600"/>
              </a:spcBef>
              <a:buClr>
                <a:srgbClr val="6DB7D7"/>
              </a:buClr>
              <a:buFont typeface="Noto Symbol"/>
              <a:buChar char="●"/>
              <a:defRPr/>
            </a:lvl5pPr>
            <a:lvl6pPr indent="-166370" marL="1828800" marR="0" rtl="0" algn="l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6pPr>
            <a:lvl7pPr indent="-163195" marL="2117725" marR="0" rtl="0" algn="l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7pPr>
            <a:lvl8pPr indent="-164783" marL="2398713" marR="0" rtl="0" algn="l">
              <a:spcBef>
                <a:spcPts val="360"/>
              </a:spcBef>
              <a:buClr>
                <a:schemeClr val="accent2"/>
              </a:buClr>
              <a:buFont typeface="Noto Symbol"/>
              <a:buChar char="●"/>
              <a:defRPr/>
            </a:lvl8pPr>
            <a:lvl9pPr indent="-163195" marL="2689225" marR="0" rtl="0" algn="l">
              <a:spcBef>
                <a:spcPts val="360"/>
              </a:spcBef>
              <a:buClr>
                <a:srgbClr val="6DB7D7"/>
              </a:buClr>
              <a:buFont typeface="Noto Symbol"/>
              <a:buChar char="●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5629835" y="4706750"/>
            <a:ext cx="2133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264458" y="4706750"/>
            <a:ext cx="4840940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7897906" y="4706750"/>
            <a:ext cx="990599" cy="27384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b="0" baseline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1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4" Type="http://schemas.openxmlformats.org/officeDocument/2006/relationships/hyperlink" Target="http://youtube.com/v/Oge1ztOzEWM" TargetMode="External"/><Relationship Id="rId5" Type="http://schemas.openxmlformats.org/officeDocument/2006/relationships/image" Target="../media/image0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selection.datavisualization.ch/" TargetMode="External"/><Relationship Id="rId4" Type="http://schemas.openxmlformats.org/officeDocument/2006/relationships/hyperlink" Target="http://selection.datavisualization.ch/" TargetMode="External"/><Relationship Id="rId5" Type="http://schemas.openxmlformats.org/officeDocument/2006/relationships/hyperlink" Target="http://selection.datavisualization.ch/" TargetMode="External"/><Relationship Id="rId6" Type="http://schemas.openxmlformats.org/officeDocument/2006/relationships/image" Target="../media/image0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orkshop.chromeexperiments.com/globe/" TargetMode="External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nytimes.com/interactive/2012/05/17/business/dealbook/how-the-facebook-offering-compares.html" TargetMode="External"/><Relationship Id="rId4" Type="http://schemas.openxmlformats.org/officeDocument/2006/relationships/image" Target="../media/image0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ghv.artzub.com/" TargetMode="External"/><Relationship Id="rId4" Type="http://schemas.openxmlformats.org/officeDocument/2006/relationships/image" Target="../media/image0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chartjs.org/" TargetMode="External"/><Relationship Id="rId4" Type="http://schemas.openxmlformats.org/officeDocument/2006/relationships/image" Target="../media/image0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0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8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github.com/mbostock/d3/wiki" TargetMode="External"/><Relationship Id="rId4" Type="http://schemas.openxmlformats.org/officeDocument/2006/relationships/hyperlink" Target="https://github.com/mbostock/d3/wiki/Tutorials" TargetMode="External"/><Relationship Id="rId5" Type="http://schemas.openxmlformats.org/officeDocument/2006/relationships/image" Target="../media/image0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www.r-bloggers.com/quick-introduction-to-ggplot2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TR2bHSJ_eck" TargetMode="External"/><Relationship Id="rId5" Type="http://schemas.openxmlformats.org/officeDocument/2006/relationships/hyperlink" Target="http://youtube.com/v/TR2bHSJ_eck" TargetMode="External"/><Relationship Id="rId6" Type="http://schemas.openxmlformats.org/officeDocument/2006/relationships/image" Target="../media/image0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r-bloggers.com/google-developers-r-programming-video-lectures/" TargetMode="External"/><Relationship Id="rId4" Type="http://schemas.openxmlformats.org/officeDocument/2006/relationships/hyperlink" Target="http://www-bcf.usc.edu/~gareth/ISL/ISLR%20Fourth%20Printing.pdf" TargetMode="External"/><Relationship Id="rId5" Type="http://schemas.openxmlformats.org/officeDocument/2006/relationships/image" Target="../media/image0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685800" y="408121"/>
            <a:ext cx="7772400" cy="179077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60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Analytics and Visualization</a:t>
            </a: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2125" y="2333062"/>
            <a:ext cx="5619750" cy="26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Visualization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382820" y="1317025"/>
            <a:ext cx="5294100" cy="3257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651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Tell a story with pictures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Answer questions like, how many? When? Where?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Show trends over time, compare elements or reveal hidden patterns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Brings form and structure to information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Discover unknown relationships and characteristics of the data</a:t>
            </a:r>
          </a:p>
        </p:txBody>
      </p:sp>
      <p:sp>
        <p:nvSpPr>
          <p:cNvPr id="150" name="Shape 150">
            <a:hlinkClick r:id="rId4"/>
          </p:cNvPr>
          <p:cNvSpPr/>
          <p:nvPr/>
        </p:nvSpPr>
        <p:spPr>
          <a:xfrm>
            <a:off x="5727150" y="1083396"/>
            <a:ext cx="3358375" cy="25188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Visualization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Clear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Makes complex information easier to understand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Compelling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Visuals grab people’s attention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Convincing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More effective in convincing people compared to raw data or numbers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Tools 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549275" y="942975"/>
            <a:ext cx="8042399" cy="32576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Numerous tools available for Visualization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http://selection.datavisualization.ch/</a:t>
            </a:r>
          </a:p>
          <a:p>
            <a:pPr indent="11684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2400" u="sng" cap="none" strike="noStrike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4"/>
              <a:rtl val="0"/>
            </a:endParaRPr>
          </a:p>
          <a:p>
            <a:pPr indent="11684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2400" u="sng" cap="none" strike="noStrike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  <a:hlinkClick r:id="rId5"/>
              <a:rtl val="0"/>
            </a:endParaRPr>
          </a:p>
        </p:txBody>
      </p:sp>
      <p:pic>
        <p:nvPicPr>
          <p:cNvPr id="163" name="Shape 16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8650" y="2005963"/>
            <a:ext cx="8023859" cy="2949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Examples</a:t>
            </a:r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257900" y="941500"/>
            <a:ext cx="8885999" cy="3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World population - </a:t>
            </a:r>
            <a:r>
              <a:rPr b="0" baseline="0" i="0" lang="en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http://workshop.chromeexperiments.com/globe/</a:t>
            </a:r>
          </a:p>
        </p:txBody>
      </p:sp>
      <p:pic>
        <p:nvPicPr>
          <p:cNvPr id="170" name="Shape 1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96434" y="1845887"/>
            <a:ext cx="5663367" cy="313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Examples</a:t>
            </a:r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28650" y="978014"/>
            <a:ext cx="7886700" cy="3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Tech I.P.Os</a:t>
            </a:r>
          </a:p>
        </p:txBody>
      </p:sp>
      <p:pic>
        <p:nvPicPr>
          <p:cNvPr id="177" name="Shape 1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312" y="1539225"/>
            <a:ext cx="8476175" cy="3543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Examples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Github visualizer</a:t>
            </a:r>
          </a:p>
        </p:txBody>
      </p:sp>
      <p:pic>
        <p:nvPicPr>
          <p:cNvPr id="184" name="Shape 1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82799" y="1683949"/>
            <a:ext cx="7378402" cy="3319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Tools – Chart.js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Simple tool to draw basic charts and graphs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Uses the html5 canvas element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Simple, dependency free and </a:t>
            </a:r>
            <a:r>
              <a:rPr lang="en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lightweight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6 chart types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DB7D7"/>
              </a:buClr>
              <a:buFont typeface="Noto Symbol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http://www.chartjs.org/</a:t>
            </a:r>
          </a:p>
        </p:txBody>
      </p:sp>
      <p:pic>
        <p:nvPicPr>
          <p:cNvPr id="191" name="Shape 1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7594" y="2560451"/>
            <a:ext cx="2358900" cy="235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Tools – D3.js</a:t>
            </a:r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032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 – </a:t>
            </a: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ata </a:t>
            </a: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riven </a:t>
            </a: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ocuments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D3.js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 is a JavaScript library for manipulating documents based on data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 allows you to bind arbitrary data to a Document Object Model (DOM), and then apply data-driven transformations to the document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Uses HTML, SVG and CSS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6DB7D7"/>
              </a:buClr>
              <a:buFont typeface="Noto Symbo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</p:txBody>
      </p:sp>
      <p:pic>
        <p:nvPicPr>
          <p:cNvPr id="198" name="Shape 1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62925" y="75007"/>
            <a:ext cx="735805" cy="728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D3.js</a:t>
            </a:r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651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 powerful tool to,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Discover Patterns and Correlations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Tell stories from the data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Clarify obscure concepts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Communicate key messages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Engage the public to your vision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Summarize Large Data Sets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Support decision-making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Drive Transparency </a:t>
            </a:r>
          </a:p>
          <a:p>
            <a:pPr indent="-1905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Make an impact</a:t>
            </a:r>
          </a:p>
        </p:txBody>
      </p:sp>
      <p:pic>
        <p:nvPicPr>
          <p:cNvPr id="206" name="Shape 2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62925" y="75007"/>
            <a:ext cx="735805" cy="728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550862" y="75007"/>
            <a:ext cx="8042399" cy="1002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D3.js – Basic concepts</a:t>
            </a:r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0" y="1200150"/>
            <a:ext cx="9144000" cy="3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7800" lvl="0" marL="228600" marR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Selections </a:t>
            </a:r>
          </a:p>
          <a:p>
            <a:pPr indent="-203200" lvl="1" marL="685800" marR="0" rtl="0" algn="l">
              <a:lnSpc>
                <a:spcPct val="7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Atomic Operand ; a filtered set of elements queried from the current document. </a:t>
            </a:r>
          </a:p>
          <a:p>
            <a:pPr indent="-177800" lvl="0" marL="228600" marR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Operators </a:t>
            </a:r>
          </a:p>
          <a:p>
            <a:pPr indent="-203200" lvl="1" marL="685800" marR="0" rtl="0" algn="l">
              <a:lnSpc>
                <a:spcPct val="7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functions acting on selections, modifying content</a:t>
            </a:r>
          </a:p>
          <a:p>
            <a:pPr indent="-177800" lvl="0" marL="228600" marR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Join </a:t>
            </a:r>
          </a:p>
          <a:p>
            <a:pPr indent="-203200" lvl="1" marL="685800" marR="0" rtl="0" algn="l">
              <a:lnSpc>
                <a:spcPct val="7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bind input data to elements, enabling functional operators that depend on data </a:t>
            </a:r>
          </a:p>
          <a:p>
            <a:pPr indent="-177800" lvl="0" marL="228600" marR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Enter/Update/Exit </a:t>
            </a:r>
          </a:p>
          <a:p>
            <a:pPr indent="-203200" lvl="1" marL="685800" marR="0" rtl="0" algn="l">
              <a:lnSpc>
                <a:spcPct val="7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Sub-selections for the creation and destruction of elements in correspondence with data </a:t>
            </a:r>
          </a:p>
          <a:p>
            <a:pPr indent="-177800" lvl="0" marL="228600" marR="0" rtl="0" algn="l">
              <a:lnSpc>
                <a:spcPct val="7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Transitions </a:t>
            </a:r>
          </a:p>
          <a:p>
            <a:pPr indent="-203200" lvl="1" marL="685800" marR="0" rtl="0" algn="l">
              <a:lnSpc>
                <a:spcPct val="7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interpolate attributes and styles smoothly over time</a:t>
            </a: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62925" y="75007"/>
            <a:ext cx="735805" cy="728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0417" y="1888418"/>
            <a:ext cx="4252500" cy="21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10417" y="2575651"/>
            <a:ext cx="3547800" cy="50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Analysis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28650" y="1203233"/>
            <a:ext cx="7886700" cy="3420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032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Analysis of data is a process of </a:t>
            </a:r>
            <a:r>
              <a:rPr b="1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inspecting, cleaning, transforming, and modeling data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 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Goals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discovering useful information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suggesting conclusions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supporting decision making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D3.js- further reading</a:t>
            </a:r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0" y="1200150"/>
            <a:ext cx="9143998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Wiki - </a:t>
            </a:r>
            <a:r>
              <a:rPr b="0" baseline="0" i="0" lang="en" sz="2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https://github.com/mbostock/d3/wiki</a:t>
            </a: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r>
              <a:t/>
            </a:r>
            <a:endParaRPr b="0" baseline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  <a:rtl val="0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Tutorials - </a:t>
            </a:r>
            <a:r>
              <a:rPr b="0" baseline="0" i="0" lang="en" sz="2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  <a:rtl val="0"/>
              </a:rPr>
              <a:t>https://github.com/mbostock/d3/wiki/Tutorials</a:t>
            </a:r>
          </a:p>
        </p:txBody>
      </p:sp>
      <p:pic>
        <p:nvPicPr>
          <p:cNvPr id="224" name="Shape 2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62925" y="75007"/>
            <a:ext cx="735805" cy="728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Tools – R (GGPLOT2)</a:t>
            </a:r>
          </a:p>
        </p:txBody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549275" y="1200150"/>
            <a:ext cx="8594700" cy="3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ggplot2 is a package used to draw graphs in R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ggplot2 has two complementary uses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Producing publication quality graphics using very simple syntax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Making more sophisticated/customized plots that go beyond the defaults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Rstudio GGPLOT Tutorial</a:t>
            </a:r>
            <a:r>
              <a:rPr lang="en">
                <a:rtl val="0"/>
              </a:rPr>
              <a:t> </a:t>
            </a:r>
          </a:p>
          <a:p>
            <a:pPr indent="457200" lvl="0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http://www.r-bloggers.com/quick-introduction-to-ggplot2/</a:t>
            </a:r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DB7D7"/>
              </a:buClr>
              <a:buFont typeface="Noto Symbol"/>
              <a:buNone/>
            </a:pPr>
            <a:r>
              <a:t/>
            </a:r>
            <a:endParaRPr b="0" baseline="0" i="0" sz="24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6DB7D7"/>
              </a:buClr>
              <a:buFont typeface="Noto Symbol"/>
              <a:buNone/>
            </a:pPr>
            <a:r>
              <a:t/>
            </a:r>
            <a:endParaRPr b="0" baseline="0" i="0" sz="2400" u="none" cap="none" strike="noStrik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Applications of Data Analysis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032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Describe trends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Understand organizational patterns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Infer attitudes, values, cultural patterns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Compare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Give researchers insights into problems/hypotheses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Scientists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032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scientists are the people who can understand and provide meaning to the piles and piles of data (big data) that companies collect and keep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Key Skills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Munging – parsing, scraping and formatting data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Statistics – traditional analysis using applied statistics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Visualization – Graphs, tools, etc.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Data Munging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651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Import from external sources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Transform and clean variables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Code and recode factors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Missing values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Validation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Sort (huge data, but not distributed)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Merge</a:t>
            </a:r>
          </a:p>
          <a:p>
            <a:pPr indent="-1651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Aggregate, summarize 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Statistical Analysis</a:t>
            </a: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Analysis of  data using Applied statistics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 is the ideal platform for such analysis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universal data language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easy to add new functionality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Powerful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flexible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What is R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169350" y="1119775"/>
            <a:ext cx="5472300" cy="3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65100" lvl="0" marL="2286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 is a language and environment for statistical computing and graphics</a:t>
            </a:r>
          </a:p>
          <a:p>
            <a:pPr indent="-1651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 provides a wide variety of statistical (linear and nonlinear modelling, classical statistical tests, time-series analysis, classification, clustering, ...) and graphical techniques, and is highly extensible</a:t>
            </a:r>
          </a:p>
          <a:p>
            <a:pPr indent="-1651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Paradigms: array, object-oriented, imperative, functional, procedural, reflective</a:t>
            </a:r>
          </a:p>
          <a:p>
            <a:pPr indent="-1651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Everything resides in memory</a:t>
            </a:r>
          </a:p>
          <a:p>
            <a:pPr indent="-1651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Easy to get started!</a:t>
            </a:r>
          </a:p>
          <a:p>
            <a:pPr indent="-1651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http://www.youtube.com/watch?v=TR2bHSJ_eck</a:t>
            </a:r>
          </a:p>
        </p:txBody>
      </p:sp>
      <p:sp>
        <p:nvSpPr>
          <p:cNvPr id="129" name="Shape 129">
            <a:hlinkClick r:id="rId5"/>
          </p:cNvPr>
          <p:cNvSpPr/>
          <p:nvPr/>
        </p:nvSpPr>
        <p:spPr>
          <a:xfrm>
            <a:off x="5436575" y="126300"/>
            <a:ext cx="3562599" cy="2671949"/>
          </a:xfrm>
          <a:prstGeom prst="rect">
            <a:avLst/>
          </a:prstGeom>
          <a:blipFill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Why R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549275" y="1200150"/>
            <a:ext cx="8042276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032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Free Software (GNU General Public License)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Mature, v1.0 released on 2000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Widely used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Good documentation and manuals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Lots of freely available packages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Excellent graphic capabilities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549275" y="80682"/>
            <a:ext cx="8042276" cy="10027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25000"/>
              <a:buFont typeface="Calibri"/>
              <a:buNone/>
            </a:pPr>
            <a:r>
              <a:rPr b="0" baseline="0" i="0" lang="en" sz="4400" u="none" cap="none" strike="noStrik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R lectures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401825" y="1102975"/>
            <a:ext cx="8566499" cy="3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rPr>
              <a:t>Google’s R class</a:t>
            </a:r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0" baseline="0" i="0" lang="en" sz="2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  <a:rtl val="0"/>
              </a:rPr>
              <a:t>http://www.r-bloggers.com/google-developers-r-programming-video-lectures/</a:t>
            </a:r>
          </a:p>
          <a:p>
            <a:pPr indent="-203200" lvl="0" marL="228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Char char="•"/>
            </a:pPr>
            <a:r>
              <a:rPr b="1" lang="en" sz="2400">
                <a:solidFill>
                  <a:srgbClr val="793030"/>
                </a:solidFill>
                <a:rtl val="0"/>
              </a:rPr>
              <a:t>An Introduction to Statistical Learning </a:t>
            </a:r>
            <a:r>
              <a:rPr b="1" lang="en">
                <a:solidFill>
                  <a:srgbClr val="793030"/>
                </a:solidFill>
                <a:rtl val="0"/>
              </a:rPr>
              <a:t>with Applications in R</a:t>
            </a:r>
          </a:p>
          <a:p>
            <a: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93030"/>
              </a:buClr>
            </a:pPr>
            <a:r>
              <a:rPr b="1" lang="en" u="sng">
                <a:solidFill>
                  <a:schemeClr val="hlink"/>
                </a:solidFill>
                <a:hlinkClick r:id="rId4"/>
                <a:rtl val="0"/>
              </a:rPr>
              <a:t>Download the book</a:t>
            </a:r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425" y="2842025"/>
            <a:ext cx="1129899" cy="170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reeze">
  <a:themeElements>
    <a:clrScheme name="Breeze">
      <a:dk1>
        <a:srgbClr val="000000"/>
      </a:dk1>
      <a:lt1>
        <a:srgbClr val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