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6"/>
  </p:notesMasterIdLst>
  <p:sldIdLst>
    <p:sldId id="256" r:id="rId2"/>
    <p:sldId id="267" r:id="rId3"/>
    <p:sldId id="268" r:id="rId4"/>
    <p:sldId id="269" r:id="rId5"/>
    <p:sldId id="259" r:id="rId6"/>
    <p:sldId id="271" r:id="rId7"/>
    <p:sldId id="261" r:id="rId8"/>
    <p:sldId id="266" r:id="rId9"/>
    <p:sldId id="275" r:id="rId10"/>
    <p:sldId id="274" r:id="rId11"/>
    <p:sldId id="277" r:id="rId12"/>
    <p:sldId id="279" r:id="rId13"/>
    <p:sldId id="264" r:id="rId14"/>
    <p:sldId id="265"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5995" autoAdjust="0"/>
  </p:normalViewPr>
  <p:slideViewPr>
    <p:cSldViewPr snapToGrid="0">
      <p:cViewPr varScale="1">
        <p:scale>
          <a:sx n="53" d="100"/>
          <a:sy n="53" d="100"/>
        </p:scale>
        <p:origin x="1176" y="4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2A109B-B6B8-42B9-B742-151418BA8668}" type="datetimeFigureOut">
              <a:rPr lang="en-US" smtClean="0"/>
              <a:t>12/14/2015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C26412-A291-4DB3-8E1F-CA9AD1868009}" type="slidenum">
              <a:rPr lang="en-US" smtClean="0"/>
              <a:t>‹#›</a:t>
            </a:fld>
            <a:endParaRPr lang="en-US"/>
          </a:p>
        </p:txBody>
      </p:sp>
    </p:spTree>
    <p:extLst>
      <p:ext uri="{BB962C8B-B14F-4D97-AF65-F5344CB8AC3E}">
        <p14:creationId xmlns:p14="http://schemas.microsoft.com/office/powerpoint/2010/main" val="3006302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C26412-A291-4DB3-8E1F-CA9AD1868009}" type="slidenum">
              <a:rPr lang="en-US" smtClean="0"/>
              <a:t>3</a:t>
            </a:fld>
            <a:endParaRPr lang="en-US"/>
          </a:p>
        </p:txBody>
      </p:sp>
    </p:spTree>
    <p:extLst>
      <p:ext uri="{BB962C8B-B14F-4D97-AF65-F5344CB8AC3E}">
        <p14:creationId xmlns:p14="http://schemas.microsoft.com/office/powerpoint/2010/main" val="3256602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Source:</a:t>
            </a:r>
            <a:r>
              <a:rPr lang="en-US" baseline="0" dirty="0" smtClean="0"/>
              <a:t> </a:t>
            </a:r>
            <a:r>
              <a:rPr lang="en-US" sz="1200" dirty="0" smtClean="0"/>
              <a:t>Air Alliance Houston. Air Pollution and Public Health in Galena Park, Texas. Global Community Monitor, July 2014.</a:t>
            </a:r>
            <a:br>
              <a:rPr lang="en-US" sz="1200" dirty="0" smtClean="0"/>
            </a:br>
            <a:endParaRPr lang="en-US"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Private</a:t>
            </a:r>
            <a:r>
              <a:rPr lang="en-US" baseline="0" dirty="0" smtClean="0"/>
              <a:t> organizations within Houston have produced more comprehensive analysis of the air quality affects due to transportation. One example is Air Alliance Houston’s study titled</a:t>
            </a:r>
            <a:r>
              <a:rPr lang="en-US" sz="1200" b="0" i="0" kern="1200" dirty="0" smtClean="0">
                <a:solidFill>
                  <a:schemeClr val="tx1"/>
                </a:solidFill>
                <a:effectLst/>
                <a:latin typeface="+mn-lt"/>
                <a:ea typeface="+mn-ea"/>
                <a:cs typeface="+mn-cs"/>
              </a:rPr>
              <a:t> Air Pollution and Public Health in Galena Park, Texas.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The Galena Park community is surrounded by the ship channel,</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petrochemical industry, rail lines, and high traffic roadways. This subjects members of the community to an unjust level of health pollutants, and this study aimed</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to determine the magnitude of pollution as well as the health risk that comes with it.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A community survey will a successful</a:t>
            </a:r>
            <a:r>
              <a:rPr lang="en-US" sz="1200" b="0" i="0" kern="1200" baseline="0" dirty="0" smtClean="0">
                <a:solidFill>
                  <a:schemeClr val="tx1"/>
                </a:solidFill>
                <a:effectLst/>
                <a:latin typeface="+mn-lt"/>
                <a:ea typeface="+mn-ea"/>
                <a:cs typeface="+mn-cs"/>
              </a:rPr>
              <a:t> response rate of 30% was used to put health concerns into context, establishing that there are n</a:t>
            </a:r>
            <a:r>
              <a:rPr lang="en-US" dirty="0" smtClean="0"/>
              <a:t>o private practices in Galena Park and 56% of residents are unaware of the City’s public pediatric clinic.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Furthermore,</a:t>
            </a:r>
            <a:r>
              <a:rPr lang="en-US" baseline="0" dirty="0" smtClean="0"/>
              <a:t> in the community</a:t>
            </a:r>
            <a:r>
              <a:rPr lang="en-US" dirty="0" smtClean="0"/>
              <a:t>16% of adults and 24% of children have asthma or another respiratory disease, while the across the state of Texas only 12.7% of adults are affected.</a:t>
            </a:r>
            <a:r>
              <a:rPr lang="en-US" baseline="0" dirty="0" smtClean="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The study goes beyond just ozone precursors, and determines that </a:t>
            </a:r>
            <a:r>
              <a:rPr lang="en-US" sz="1200" b="0" i="0" kern="1200" baseline="0" dirty="0" smtClean="0">
                <a:solidFill>
                  <a:schemeClr val="tx1"/>
                </a:solidFill>
                <a:effectLst/>
                <a:latin typeface="+mn-lt"/>
                <a:ea typeface="+mn-ea"/>
                <a:cs typeface="+mn-cs"/>
              </a:rPr>
              <a:t>d</a:t>
            </a:r>
            <a:r>
              <a:rPr lang="en-US" sz="1200" b="0" i="0" kern="1200" dirty="0" smtClean="0">
                <a:solidFill>
                  <a:schemeClr val="tx1"/>
                </a:solidFill>
                <a:effectLst/>
                <a:latin typeface="+mn-lt"/>
                <a:ea typeface="+mn-ea"/>
                <a:cs typeface="+mn-cs"/>
              </a:rPr>
              <a:t>iesel pollution presents a serious and unacceptable health risk in the community,</a:t>
            </a:r>
            <a:r>
              <a:rPr lang="en-US" sz="1200" b="0" i="0" kern="1200" baseline="0" dirty="0" smtClean="0">
                <a:solidFill>
                  <a:schemeClr val="tx1"/>
                </a:solidFill>
                <a:effectLst/>
                <a:latin typeface="+mn-lt"/>
                <a:ea typeface="+mn-ea"/>
                <a:cs typeface="+mn-cs"/>
              </a:rPr>
              <a:t> with a </a:t>
            </a:r>
            <a:r>
              <a:rPr lang="en-US" sz="1200" b="0" i="0" kern="1200" dirty="0" smtClean="0">
                <a:solidFill>
                  <a:schemeClr val="tx1"/>
                </a:solidFill>
                <a:effectLst/>
                <a:latin typeface="+mn-lt"/>
                <a:ea typeface="+mn-ea"/>
                <a:cs typeface="+mn-cs"/>
              </a:rPr>
              <a:t>cancer risk due to diesel exposure that may exceed 1 in 10,000,</a:t>
            </a:r>
            <a:r>
              <a:rPr lang="en-US" sz="1200" b="0" i="0" kern="1200" baseline="0" dirty="0" smtClean="0">
                <a:solidFill>
                  <a:schemeClr val="tx1"/>
                </a:solidFill>
                <a:effectLst/>
                <a:latin typeface="+mn-lt"/>
                <a:ea typeface="+mn-ea"/>
                <a:cs typeface="+mn-cs"/>
              </a:rPr>
              <a:t> </a:t>
            </a:r>
            <a:r>
              <a:rPr lang="en-US" b="0" i="0" u="none" strike="noStrike" dirty="0" smtClean="0">
                <a:solidFill>
                  <a:srgbClr val="000000"/>
                </a:solidFill>
                <a:effectLst/>
                <a:latin typeface="Arial" panose="020B0604020202020204" pitchFamily="34" charset="0"/>
              </a:rPr>
              <a:t>when the standard accepted value nationally is 1 in a million.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baseline="0" dirty="0" smtClean="0">
                <a:solidFill>
                  <a:schemeClr val="tx1"/>
                </a:solidFill>
                <a:effectLst/>
                <a:latin typeface="+mn-lt"/>
                <a:ea typeface="+mn-ea"/>
                <a:cs typeface="+mn-cs"/>
              </a:rPr>
              <a:t>Air Alliance Houston also concludes that f</a:t>
            </a:r>
            <a:r>
              <a:rPr lang="en-US" sz="1200" b="0" i="0" kern="1200" dirty="0" smtClean="0">
                <a:solidFill>
                  <a:schemeClr val="tx1"/>
                </a:solidFill>
                <a:effectLst/>
                <a:latin typeface="+mn-lt"/>
                <a:ea typeface="+mn-ea"/>
                <a:cs typeface="+mn-cs"/>
              </a:rPr>
              <a:t>ine particulate matter may also exceed federal health standards. The averages of all samples from the study as well as the means at each monitoring site exceeded the Environmental Protection Agency and World Health Organization annual fine particulate matter standards.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They argue that because "exceptional events" are removed from the data because they are “unusual or naturally occurring events that affect air quality and are not reasonably controllable or preventable,</a:t>
            </a:r>
            <a:r>
              <a:rPr lang="en-US" sz="1200" b="0" i="0" kern="1200" baseline="0" dirty="0" smtClean="0">
                <a:solidFill>
                  <a:schemeClr val="tx1"/>
                </a:solidFill>
                <a:effectLst/>
                <a:latin typeface="+mn-lt"/>
                <a:ea typeface="+mn-ea"/>
                <a:cs typeface="+mn-cs"/>
              </a:rPr>
              <a:t>” t</a:t>
            </a:r>
            <a:r>
              <a:rPr lang="en-US" sz="1200" b="0" i="0" kern="1200" dirty="0" smtClean="0">
                <a:solidFill>
                  <a:schemeClr val="tx1"/>
                </a:solidFill>
                <a:effectLst/>
                <a:latin typeface="+mn-lt"/>
                <a:ea typeface="+mn-ea"/>
                <a:cs typeface="+mn-cs"/>
              </a:rPr>
              <a:t>his causes the data to under represent the health risk citizens are exposed to.</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This demonstrates</a:t>
            </a:r>
            <a:r>
              <a:rPr lang="en-US" sz="1200" b="0" i="0" kern="1200" baseline="0" dirty="0" smtClean="0">
                <a:solidFill>
                  <a:schemeClr val="tx1"/>
                </a:solidFill>
                <a:effectLst/>
                <a:latin typeface="+mn-lt"/>
                <a:ea typeface="+mn-ea"/>
                <a:cs typeface="+mn-cs"/>
              </a:rPr>
              <a:t> that government organizations categorize air pollution in order to assign responsibility or liability, but NGOs like Air Alliance Houston tend to focus on the original motivation for the Clean Air Act, which was to preserve human health.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baseline="0" dirty="0" smtClean="0">
                <a:solidFill>
                  <a:schemeClr val="tx1"/>
                </a:solidFill>
                <a:effectLst/>
                <a:latin typeface="+mn-lt"/>
                <a:ea typeface="+mn-ea"/>
                <a:cs typeface="+mn-cs"/>
              </a:rPr>
              <a:t>The EPA responded to these findings by discrediting the results, saying that the data was collected over a </a:t>
            </a:r>
            <a:r>
              <a:rPr lang="en-US" sz="1200" b="0" i="0" kern="1200" dirty="0" smtClean="0">
                <a:solidFill>
                  <a:schemeClr val="tx1"/>
                </a:solidFill>
                <a:effectLst/>
                <a:latin typeface="+mn-lt"/>
                <a:ea typeface="+mn-ea"/>
                <a:cs typeface="+mn-cs"/>
              </a:rPr>
              <a:t>16-month period</a:t>
            </a:r>
            <a:r>
              <a:rPr lang="en-US" sz="1200" b="0" i="0" kern="1200" baseline="0" dirty="0" smtClean="0">
                <a:solidFill>
                  <a:schemeClr val="tx1"/>
                </a:solidFill>
                <a:effectLst/>
                <a:latin typeface="+mn-lt"/>
                <a:ea typeface="+mn-ea"/>
                <a:cs typeface="+mn-cs"/>
              </a:rPr>
              <a:t>, when the EPA’s accepted data was collected </a:t>
            </a:r>
            <a:r>
              <a:rPr lang="en-US" sz="1200" b="0" i="0" kern="1200" dirty="0" smtClean="0">
                <a:solidFill>
                  <a:schemeClr val="tx1"/>
                </a:solidFill>
                <a:effectLst/>
                <a:latin typeface="+mn-lt"/>
                <a:ea typeface="+mn-ea"/>
                <a:cs typeface="+mn-cs"/>
              </a:rPr>
              <a:t>by regulatory monitors over a 3-year period. They</a:t>
            </a:r>
            <a:r>
              <a:rPr lang="en-US" sz="1200" b="0" i="0" kern="1200" baseline="0" dirty="0" smtClean="0">
                <a:solidFill>
                  <a:schemeClr val="tx1"/>
                </a:solidFill>
                <a:effectLst/>
                <a:latin typeface="+mn-lt"/>
                <a:ea typeface="+mn-ea"/>
                <a:cs typeface="+mn-cs"/>
              </a:rPr>
              <a:t> also state that the data was </a:t>
            </a:r>
            <a:r>
              <a:rPr lang="en-US" sz="1200" b="0" i="0" kern="1200" dirty="0" smtClean="0">
                <a:solidFill>
                  <a:schemeClr val="tx1"/>
                </a:solidFill>
                <a:effectLst/>
                <a:latin typeface="+mn-lt"/>
                <a:ea typeface="+mn-ea"/>
                <a:cs typeface="+mn-cs"/>
              </a:rPr>
              <a:t>not monitored and collected according to the requirements of the federal reference method for fine particulate matter.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This suggests that the EPA only wants to consider data collected with federal methods, which is not practical in a community setting. This supports</a:t>
            </a:r>
            <a:r>
              <a:rPr lang="en-US" sz="1200" b="0" i="0" kern="1200" baseline="0" dirty="0" smtClean="0">
                <a:solidFill>
                  <a:schemeClr val="tx1"/>
                </a:solidFill>
                <a:effectLst/>
                <a:latin typeface="+mn-lt"/>
                <a:ea typeface="+mn-ea"/>
                <a:cs typeface="+mn-cs"/>
              </a:rPr>
              <a:t> my conclusion that private organizations within Houston need to be more formally integrated into the governance structure for air pollution. </a:t>
            </a:r>
            <a:endParaRPr lang="en-US" sz="1200" b="0" i="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kern="1200" dirty="0" smtClean="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A6C26412-A291-4DB3-8E1F-CA9AD1868009}" type="slidenum">
              <a:rPr lang="en-US" smtClean="0"/>
              <a:t>12</a:t>
            </a:fld>
            <a:endParaRPr lang="en-US"/>
          </a:p>
        </p:txBody>
      </p:sp>
    </p:spTree>
    <p:extLst>
      <p:ext uri="{BB962C8B-B14F-4D97-AF65-F5344CB8AC3E}">
        <p14:creationId xmlns:p14="http://schemas.microsoft.com/office/powerpoint/2010/main" val="3045960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C26412-A291-4DB3-8E1F-CA9AD1868009}" type="slidenum">
              <a:rPr lang="en-US" smtClean="0"/>
              <a:t>14</a:t>
            </a:fld>
            <a:endParaRPr lang="en-US"/>
          </a:p>
        </p:txBody>
      </p:sp>
    </p:spTree>
    <p:extLst>
      <p:ext uri="{BB962C8B-B14F-4D97-AF65-F5344CB8AC3E}">
        <p14:creationId xmlns:p14="http://schemas.microsoft.com/office/powerpoint/2010/main" val="2207286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Results show significant cross scale conflict between these organizations, with the State of Texas actively fighting against momentum to improve air quality led by the EPA, the City of Houston, and NGOs. </a:t>
            </a:r>
          </a:p>
          <a:p>
            <a:pPr marL="171450" indent="-171450">
              <a:buFont typeface="Arial" panose="020B0604020202020204" pitchFamily="34" charset="0"/>
              <a:buChar char="•"/>
            </a:pPr>
            <a:r>
              <a:rPr lang="en-US" dirty="0" smtClean="0"/>
              <a:t>Results also show that</a:t>
            </a:r>
            <a:r>
              <a:rPr lang="en-US" baseline="0" dirty="0" smtClean="0"/>
              <a:t> both </a:t>
            </a:r>
            <a:r>
              <a:rPr lang="en-US" dirty="0" smtClean="0"/>
              <a:t>State</a:t>
            </a:r>
            <a:r>
              <a:rPr lang="en-US" baseline="0" dirty="0" smtClean="0"/>
              <a:t> and City level </a:t>
            </a:r>
            <a:r>
              <a:rPr lang="en-US" dirty="0" smtClean="0"/>
              <a:t>efforts have demonstrated</a:t>
            </a:r>
            <a:r>
              <a:rPr lang="en-US" baseline="0" dirty="0" smtClean="0"/>
              <a:t> a narrow approach</a:t>
            </a:r>
            <a:r>
              <a:rPr lang="en-US" dirty="0" smtClean="0"/>
              <a:t> with an almost exclusive focus on ozone.</a:t>
            </a:r>
            <a:r>
              <a:rPr lang="en-US" baseline="0" dirty="0" smtClean="0"/>
              <a:t> </a:t>
            </a:r>
          </a:p>
          <a:p>
            <a:pPr marL="171450" indent="-171450">
              <a:buFont typeface="Arial" panose="020B0604020202020204" pitchFamily="34" charset="0"/>
              <a:buChar char="•"/>
            </a:pPr>
            <a:r>
              <a:rPr lang="en-US" baseline="0" dirty="0" smtClean="0"/>
              <a:t>This is likely motivated by the fact that ozone is the area’s only </a:t>
            </a:r>
            <a:r>
              <a:rPr lang="en-US" dirty="0" smtClean="0"/>
              <a:t>criteria pollutant that exceeds federal standards in the city. This especially acts</a:t>
            </a:r>
            <a:r>
              <a:rPr lang="en-US" baseline="0" dirty="0" smtClean="0"/>
              <a:t> as a motivator in the transportation sector, since the EPA can impose sanctions if attainment is not reached, including taking away federal highway dollars.</a:t>
            </a:r>
          </a:p>
          <a:p>
            <a:pPr marL="171450" indent="-171450">
              <a:buFont typeface="Arial" panose="020B0604020202020204" pitchFamily="34" charset="0"/>
              <a:buChar char="•"/>
            </a:pPr>
            <a:r>
              <a:rPr lang="en-US" dirty="0" smtClean="0"/>
              <a:t>The</a:t>
            </a:r>
            <a:r>
              <a:rPr lang="en-US" baseline="0" dirty="0" smtClean="0"/>
              <a:t> governments of Texas and Houston </a:t>
            </a:r>
            <a:r>
              <a:rPr lang="en-US" dirty="0" smtClean="0"/>
              <a:t>focus on local emissions of ozone precursors, especially nitrogen oxides</a:t>
            </a:r>
            <a:r>
              <a:rPr lang="en-US" baseline="0" dirty="0" smtClean="0"/>
              <a:t> and volatile organic compounds,</a:t>
            </a:r>
            <a:r>
              <a:rPr lang="en-US" dirty="0" smtClean="0"/>
              <a:t> through vehicle emissions and industry. </a:t>
            </a:r>
          </a:p>
          <a:p>
            <a:pPr marL="171450" indent="-171450">
              <a:buFont typeface="Arial" panose="020B0604020202020204" pitchFamily="34" charset="0"/>
              <a:buChar char="•"/>
            </a:pPr>
            <a:r>
              <a:rPr lang="en-US" dirty="0" smtClean="0"/>
              <a:t>This has created a one dimensional governance approach that is ineffective, but has the potential to improve with better incorporation of Houston’s private organizations in transportation planning. </a:t>
            </a:r>
            <a:endParaRPr lang="en-US" dirty="0"/>
          </a:p>
        </p:txBody>
      </p:sp>
      <p:sp>
        <p:nvSpPr>
          <p:cNvPr id="4" name="Slide Number Placeholder 3"/>
          <p:cNvSpPr>
            <a:spLocks noGrp="1"/>
          </p:cNvSpPr>
          <p:nvPr>
            <p:ph type="sldNum" sz="quarter" idx="10"/>
          </p:nvPr>
        </p:nvSpPr>
        <p:spPr/>
        <p:txBody>
          <a:bodyPr/>
          <a:lstStyle/>
          <a:p>
            <a:fld id="{A6C26412-A291-4DB3-8E1F-CA9AD1868009}" type="slidenum">
              <a:rPr lang="en-US" smtClean="0"/>
              <a:t>4</a:t>
            </a:fld>
            <a:endParaRPr lang="en-US"/>
          </a:p>
        </p:txBody>
      </p:sp>
    </p:spTree>
    <p:extLst>
      <p:ext uri="{BB962C8B-B14F-4D97-AF65-F5344CB8AC3E}">
        <p14:creationId xmlns:p14="http://schemas.microsoft.com/office/powerpoint/2010/main" val="2787413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smtClean="0"/>
              <a:t>Source:</a:t>
            </a:r>
            <a:r>
              <a:rPr lang="en-US" sz="1200" baseline="0" dirty="0" smtClean="0"/>
              <a:t> C</a:t>
            </a:r>
            <a:r>
              <a:rPr lang="en-US" sz="1200" dirty="0" smtClean="0"/>
              <a:t>arroll, Susan. </a:t>
            </a:r>
            <a:r>
              <a:rPr lang="en-US" sz="1200" i="1" dirty="0" smtClean="0"/>
              <a:t>Obama Administration Issues Rules to Curb Ozone</a:t>
            </a:r>
            <a:r>
              <a:rPr lang="en-US" sz="1200" dirty="0" smtClean="0"/>
              <a:t>, Houston Chronicle. 2015. </a:t>
            </a:r>
          </a:p>
          <a:p>
            <a:pPr marL="0" indent="0">
              <a:buFont typeface="Arial" panose="020B0604020202020204" pitchFamily="34" charset="0"/>
              <a:buNone/>
            </a:pPr>
            <a:endParaRPr lang="en-US" sz="1200" b="0" i="0" u="none" strike="noStrike" kern="1200" dirty="0" smtClean="0">
              <a:solidFill>
                <a:schemeClr val="tx1"/>
              </a:solidFill>
              <a:effectLst/>
              <a:latin typeface="+mn-lt"/>
              <a:ea typeface="+mn-ea"/>
              <a:cs typeface="+mn-cs"/>
            </a:endParaRPr>
          </a:p>
          <a:p>
            <a:pPr marL="171450" indent="-171450">
              <a:buFont typeface="Arial" panose="020B0604020202020204" pitchFamily="34" charset="0"/>
              <a:buChar char="•"/>
            </a:pPr>
            <a:endParaRPr lang="en-US" sz="1200" b="0" i="0" u="none" strike="noStrike"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b="0" i="0" u="none" strike="noStrike" kern="1200" dirty="0" smtClean="0">
                <a:solidFill>
                  <a:schemeClr val="tx1"/>
                </a:solidFill>
                <a:effectLst/>
                <a:latin typeface="+mn-lt"/>
                <a:ea typeface="+mn-ea"/>
                <a:cs typeface="+mn-cs"/>
              </a:rPr>
              <a:t>The Texas Commission on Environmental Quality remains aligned with industry interests. The chairman of the TCEQ gave testimony claiming that tightening the country’s smog standard would be too costly and is to a necessity for public health.</a:t>
            </a:r>
            <a:r>
              <a:rPr lang="en-US" sz="1200" b="0" i="0" u="none" strike="noStrike" kern="1200" baseline="0" dirty="0" smtClean="0">
                <a:solidFill>
                  <a:schemeClr val="tx1"/>
                </a:solidFill>
                <a:effectLst/>
                <a:latin typeface="+mn-lt"/>
                <a:ea typeface="+mn-ea"/>
                <a:cs typeface="+mn-cs"/>
              </a:rPr>
              <a:t> </a:t>
            </a:r>
          </a:p>
          <a:p>
            <a:pPr marL="171450" indent="-171450">
              <a:buFont typeface="Arial" panose="020B0604020202020204" pitchFamily="34" charset="0"/>
              <a:buChar char="•"/>
            </a:pPr>
            <a:r>
              <a:rPr lang="en-US" sz="1200" b="0" i="0" u="none" strike="noStrike" kern="1200" dirty="0" smtClean="0">
                <a:solidFill>
                  <a:schemeClr val="tx1"/>
                </a:solidFill>
                <a:effectLst/>
                <a:latin typeface="+mn-lt"/>
                <a:ea typeface="+mn-ea"/>
                <a:cs typeface="+mn-cs"/>
              </a:rPr>
              <a:t>Furthermore, the Houston Chronicle reported that TCEQ has attempted to counter the EPA’s push for stricter standards by funding their own research, conducted by outside consultants. The agency concluded that any health impacts under the prior standard due to ozone were mild and reversible, and that the cost of implementation outweighed any benefits. </a:t>
            </a:r>
          </a:p>
          <a:p>
            <a:pPr marL="171450" indent="-171450">
              <a:buFont typeface="Arial" panose="020B0604020202020204" pitchFamily="34" charset="0"/>
              <a:buChar char="•"/>
            </a:pPr>
            <a:r>
              <a:rPr lang="en-US" sz="1200" b="0" i="0" u="none" strike="noStrike" kern="1200" dirty="0" smtClean="0">
                <a:solidFill>
                  <a:schemeClr val="tx1"/>
                </a:solidFill>
                <a:effectLst/>
                <a:latin typeface="+mn-lt"/>
                <a:ea typeface="+mn-ea"/>
                <a:cs typeface="+mn-cs"/>
              </a:rPr>
              <a:t>However, the EPA reported the exact opposite to be true. They estimate that the cost to industry would be $1.4 billion annually by 2025, when most counties are expected to comply, and that those costs would be outweighed by health benefits of about $2.9 billion to $5.9 billion </a:t>
            </a:r>
            <a:endParaRPr lang="en-US" dirty="0"/>
          </a:p>
        </p:txBody>
      </p:sp>
      <p:sp>
        <p:nvSpPr>
          <p:cNvPr id="4" name="Slide Number Placeholder 3"/>
          <p:cNvSpPr>
            <a:spLocks noGrp="1"/>
          </p:cNvSpPr>
          <p:nvPr>
            <p:ph type="sldNum" sz="quarter" idx="10"/>
          </p:nvPr>
        </p:nvSpPr>
        <p:spPr/>
        <p:txBody>
          <a:bodyPr/>
          <a:lstStyle/>
          <a:p>
            <a:fld id="{A6C26412-A291-4DB3-8E1F-CA9AD1868009}" type="slidenum">
              <a:rPr lang="en-US" smtClean="0"/>
              <a:t>5</a:t>
            </a:fld>
            <a:endParaRPr lang="en-US"/>
          </a:p>
        </p:txBody>
      </p:sp>
    </p:spTree>
    <p:extLst>
      <p:ext uri="{BB962C8B-B14F-4D97-AF65-F5344CB8AC3E}">
        <p14:creationId xmlns:p14="http://schemas.microsoft.com/office/powerpoint/2010/main" val="1634577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Sources: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 </a:t>
            </a:r>
            <a:r>
              <a:rPr lang="en-US" sz="1200" baseline="0" dirty="0" smtClean="0"/>
              <a:t>C</a:t>
            </a:r>
            <a:r>
              <a:rPr lang="en-US" sz="1200" dirty="0" smtClean="0"/>
              <a:t>arroll, Susan. </a:t>
            </a:r>
            <a:r>
              <a:rPr lang="en-US" sz="1200" b="0" i="1" kern="1200" dirty="0" smtClean="0">
                <a:solidFill>
                  <a:schemeClr val="tx1"/>
                </a:solidFill>
                <a:effectLst/>
                <a:latin typeface="+mn-lt"/>
                <a:ea typeface="+mn-ea"/>
                <a:cs typeface="+mn-cs"/>
              </a:rPr>
              <a:t>City of Houston Fights for Right to Keep Enforcing Air Quality Ordinances</a:t>
            </a:r>
            <a:r>
              <a:rPr lang="en-US" sz="1200" dirty="0" smtClean="0"/>
              <a:t>, Houston Chronicle. 2015.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smtClean="0"/>
          </a:p>
          <a:p>
            <a:pPr marL="0" indent="0">
              <a:buFont typeface="Arial" panose="020B0604020202020204" pitchFamily="34" charset="0"/>
              <a:buNone/>
            </a:pPr>
            <a:r>
              <a:rPr lang="en-US" i="0" dirty="0" smtClean="0"/>
              <a:t>City</a:t>
            </a:r>
            <a:r>
              <a:rPr lang="en-US" i="0" baseline="0" dirty="0" smtClean="0"/>
              <a:t> of Houston</a:t>
            </a:r>
            <a:r>
              <a:rPr lang="en-US" i="1" baseline="0" dirty="0" smtClean="0"/>
              <a:t>. </a:t>
            </a:r>
            <a:r>
              <a:rPr lang="en-US" i="1" dirty="0" smtClean="0"/>
              <a:t>Testimony on behalf of the City of Houston Regarding Proposed Revisions to the National Ambient Air Quality Standard for Ozone,</a:t>
            </a:r>
            <a:r>
              <a:rPr lang="en-US" i="1" baseline="0" dirty="0" smtClean="0"/>
              <a:t> </a:t>
            </a:r>
            <a:r>
              <a:rPr lang="en-US" i="0" baseline="0" dirty="0" smtClean="0"/>
              <a:t>The City of Houston Office of Sustainability. September 2007. </a:t>
            </a:r>
            <a:endParaRPr lang="en-US" i="1"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There has</a:t>
            </a:r>
            <a:r>
              <a:rPr lang="en-US" baseline="0" dirty="0" smtClean="0"/>
              <a:t> also been conflict between the City of Houston and the State of Texas. </a:t>
            </a:r>
          </a:p>
          <a:p>
            <a:pPr marL="171450" indent="-171450">
              <a:buFont typeface="Arial" panose="020B0604020202020204" pitchFamily="34" charset="0"/>
              <a:buChar char="•"/>
            </a:pPr>
            <a:r>
              <a:rPr lang="en-US" baseline="0" dirty="0" smtClean="0"/>
              <a:t>In 2015, a case went to the State’s Supreme Court in which </a:t>
            </a:r>
            <a:r>
              <a:rPr lang="en-US" sz="1200" b="0" i="0" kern="1200" baseline="0" dirty="0" smtClean="0">
                <a:solidFill>
                  <a:schemeClr val="tx1"/>
                </a:solidFill>
                <a:effectLst/>
                <a:latin typeface="+mn-lt"/>
                <a:ea typeface="+mn-ea"/>
                <a:cs typeface="+mn-cs"/>
              </a:rPr>
              <a:t>a</a:t>
            </a:r>
            <a:r>
              <a:rPr lang="en-US" sz="1200" b="0" i="0" kern="1200" dirty="0" smtClean="0">
                <a:solidFill>
                  <a:schemeClr val="tx1"/>
                </a:solidFill>
                <a:effectLst/>
                <a:latin typeface="+mn-lt"/>
                <a:ea typeface="+mn-ea"/>
                <a:cs typeface="+mn-cs"/>
              </a:rPr>
              <a:t>n attorney for the BCCA, an industrial business group, urged</a:t>
            </a:r>
            <a:r>
              <a:rPr lang="en-US" sz="1200" b="0" i="0" kern="1200" baseline="0" dirty="0" smtClean="0">
                <a:solidFill>
                  <a:schemeClr val="tx1"/>
                </a:solidFill>
                <a:effectLst/>
                <a:latin typeface="+mn-lt"/>
                <a:ea typeface="+mn-ea"/>
                <a:cs typeface="+mn-cs"/>
              </a:rPr>
              <a:t> the court to stop </a:t>
            </a:r>
            <a:r>
              <a:rPr lang="en-US" sz="1200" b="0" i="0" kern="1200" dirty="0" smtClean="0">
                <a:solidFill>
                  <a:schemeClr val="tx1"/>
                </a:solidFill>
                <a:effectLst/>
                <a:latin typeface="+mn-lt"/>
                <a:ea typeface="+mn-ea"/>
                <a:cs typeface="+mn-cs"/>
              </a:rPr>
              <a:t>the city of Houston from enforcing its clean air ordinances. </a:t>
            </a:r>
          </a:p>
          <a:p>
            <a:pPr marL="171450" indent="-171450">
              <a:buFont typeface="Arial" panose="020B0604020202020204" pitchFamily="34" charset="0"/>
              <a:buChar char="•"/>
            </a:pPr>
            <a:r>
              <a:rPr lang="en-US" dirty="0" smtClean="0"/>
              <a:t>Through</a:t>
            </a:r>
            <a:r>
              <a:rPr lang="en-US" baseline="0" dirty="0" smtClean="0"/>
              <a:t> the ordinances, the city collects registration fees from companies, which provides the funding for investigations of </a:t>
            </a:r>
            <a:r>
              <a:rPr lang="en-US" sz="1200" b="0" i="0" kern="1200" dirty="0" smtClean="0">
                <a:solidFill>
                  <a:schemeClr val="tx1"/>
                </a:solidFill>
                <a:effectLst/>
                <a:latin typeface="+mn-lt"/>
                <a:ea typeface="+mn-ea"/>
                <a:cs typeface="+mn-cs"/>
              </a:rPr>
              <a:t>violations of air pollution laws. The</a:t>
            </a:r>
            <a:r>
              <a:rPr lang="en-US" sz="1200" b="0" i="0" kern="1200" baseline="0" dirty="0" smtClean="0">
                <a:solidFill>
                  <a:schemeClr val="tx1"/>
                </a:solidFill>
                <a:effectLst/>
                <a:latin typeface="+mn-lt"/>
                <a:ea typeface="+mn-ea"/>
                <a:cs typeface="+mn-cs"/>
              </a:rPr>
              <a:t> BCCA Appeal Group feels as though this is an overstep by the City, and an interference with TCEQ enforcement powers.</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The City’s attorney argued that </a:t>
            </a:r>
            <a:r>
              <a:rPr lang="en-US" sz="1200" b="0" i="0" kern="1200" dirty="0" smtClean="0">
                <a:solidFill>
                  <a:schemeClr val="tx1"/>
                </a:solidFill>
                <a:effectLst/>
                <a:latin typeface="+mn-lt"/>
                <a:ea typeface="+mn-ea"/>
                <a:cs typeface="+mn-cs"/>
              </a:rPr>
              <a:t>the state does not appropriately enforce environmental laws, creating a void that local government is left to fill.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Furthermore, while the State consistently fights</a:t>
            </a:r>
            <a:r>
              <a:rPr lang="en-US" sz="1200" b="0" i="0" kern="1200" baseline="0" dirty="0" smtClean="0">
                <a:solidFill>
                  <a:schemeClr val="tx1"/>
                </a:solidFill>
                <a:effectLst/>
                <a:latin typeface="+mn-lt"/>
                <a:ea typeface="+mn-ea"/>
                <a:cs typeface="+mn-cs"/>
              </a:rPr>
              <a:t> against tightening the ozone standard, </a:t>
            </a:r>
            <a:r>
              <a:rPr lang="en-US" sz="1200" b="0" i="0" kern="1200" dirty="0" smtClean="0">
                <a:solidFill>
                  <a:schemeClr val="tx1"/>
                </a:solidFill>
                <a:effectLst/>
                <a:latin typeface="+mn-lt"/>
                <a:ea typeface="+mn-ea"/>
                <a:cs typeface="+mn-cs"/>
              </a:rPr>
              <a:t>the City gave testimony in 2007</a:t>
            </a:r>
            <a:r>
              <a:rPr lang="en-US" sz="1200" b="0" i="0" kern="1200" baseline="0" dirty="0" smtClean="0">
                <a:solidFill>
                  <a:schemeClr val="tx1"/>
                </a:solidFill>
                <a:effectLst/>
                <a:latin typeface="+mn-lt"/>
                <a:ea typeface="+mn-ea"/>
                <a:cs typeface="+mn-cs"/>
              </a:rPr>
              <a:t> to the EPA to set a stricter </a:t>
            </a:r>
            <a:r>
              <a:rPr lang="en-US" dirty="0" smtClean="0"/>
              <a:t>8-hour ozone standard in the range of 0.060 to 0.070 ppm. This</a:t>
            </a:r>
            <a:r>
              <a:rPr lang="en-US" baseline="0" dirty="0" smtClean="0"/>
              <a:t> testimony was given to support the </a:t>
            </a:r>
            <a:r>
              <a:rPr lang="en-US" dirty="0" smtClean="0"/>
              <a:t>recommendations of the Clean Air Science Advisory Committee</a:t>
            </a:r>
            <a:r>
              <a:rPr lang="en-US" baseline="0" dirty="0" smtClean="0"/>
              <a:t>. The City of Houston backs the assertion from many NGOs that this </a:t>
            </a:r>
            <a:r>
              <a:rPr lang="en-US" dirty="0" smtClean="0"/>
              <a:t>concentration level is </a:t>
            </a:r>
            <a:r>
              <a:rPr lang="en-US" dirty="0" err="1" smtClean="0"/>
              <a:t>nessecary</a:t>
            </a:r>
            <a:r>
              <a:rPr lang="en-US" baseline="0" dirty="0" smtClean="0"/>
              <a:t> </a:t>
            </a:r>
            <a:r>
              <a:rPr lang="en-US" dirty="0" smtClean="0"/>
              <a:t>to protect public health, and that the standard must be based solely on science.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Most conflict between</a:t>
            </a:r>
            <a:r>
              <a:rPr lang="en-US" sz="1200" b="0" i="0" kern="1200" baseline="0" dirty="0" smtClean="0">
                <a:solidFill>
                  <a:schemeClr val="tx1"/>
                </a:solidFill>
                <a:effectLst/>
                <a:latin typeface="+mn-lt"/>
                <a:ea typeface="+mn-ea"/>
                <a:cs typeface="+mn-cs"/>
              </a:rPr>
              <a:t> the City of Houston and State of Texas are focused on industry issues rather than transportation. This is likely due to the distribution of responsibilities in the different sectors. There is a county and a city level organization that are responsible for pollution control, </a:t>
            </a:r>
            <a:r>
              <a:rPr lang="en-US" dirty="0" smtClean="0"/>
              <a:t>Harris County Pollution Control Services and Bureau Of Pollution Control And Prevention, both </a:t>
            </a:r>
            <a:r>
              <a:rPr lang="en-US" baseline="0" dirty="0" smtClean="0"/>
              <a:t>of which primarily have duties in enforcement for industries.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On a city level, Houston has no government agency responsible for transportation, but instead has Transportation Management Organizations, which are NGOs </a:t>
            </a:r>
            <a:r>
              <a:rPr lang="en-US" sz="1200" b="0" i="0" kern="1200" dirty="0" smtClean="0">
                <a:solidFill>
                  <a:schemeClr val="tx1"/>
                </a:solidFill>
                <a:effectLst/>
                <a:latin typeface="+mn-lt"/>
                <a:ea typeface="+mn-ea"/>
                <a:cs typeface="+mn-cs"/>
              </a:rPr>
              <a:t>dedicated to solving local transportation concerns.</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Houston’s</a:t>
            </a:r>
            <a:r>
              <a:rPr lang="en-US" sz="1200" b="0" i="0" kern="1200" baseline="0" dirty="0" smtClean="0">
                <a:solidFill>
                  <a:schemeClr val="tx1"/>
                </a:solidFill>
                <a:effectLst/>
                <a:latin typeface="+mn-lt"/>
                <a:ea typeface="+mn-ea"/>
                <a:cs typeface="+mn-cs"/>
              </a:rPr>
              <a:t> TMO’s primarily work with businesses to provide commuter solutions and enhance public transit, but do not have tasks directly dedicated to air pollution prevention and control.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baseline="0" dirty="0" smtClean="0">
                <a:solidFill>
                  <a:schemeClr val="tx1"/>
                </a:solidFill>
                <a:effectLst/>
                <a:latin typeface="+mn-lt"/>
                <a:ea typeface="+mn-ea"/>
                <a:cs typeface="+mn-cs"/>
              </a:rPr>
              <a:t>Since transportation extremely important factor in pollution and emissions, Houston could better meet air quality goals through the establishment of a city run transportation planning organization. </a:t>
            </a: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smtClean="0"/>
          </a:p>
          <a:p>
            <a:pPr marL="0" indent="0">
              <a:buFont typeface="Arial" panose="020B0604020202020204" pitchFamily="34" charset="0"/>
              <a:buNone/>
            </a:pP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6C26412-A291-4DB3-8E1F-CA9AD1868009}" type="slidenum">
              <a:rPr lang="en-US" smtClean="0"/>
              <a:t>6</a:t>
            </a:fld>
            <a:endParaRPr lang="en-US"/>
          </a:p>
        </p:txBody>
      </p:sp>
    </p:spTree>
    <p:extLst>
      <p:ext uri="{BB962C8B-B14F-4D97-AF65-F5344CB8AC3E}">
        <p14:creationId xmlns:p14="http://schemas.microsoft.com/office/powerpoint/2010/main" val="3704770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u="none" strike="noStrike" dirty="0" smtClean="0">
                <a:solidFill>
                  <a:srgbClr val="222222"/>
                </a:solidFill>
                <a:effectLst/>
                <a:latin typeface="Arial" panose="020B0604020202020204" pitchFamily="34" charset="0"/>
              </a:rPr>
              <a:t>Source: </a:t>
            </a:r>
            <a:r>
              <a:rPr lang="en-US" sz="1200" dirty="0" smtClean="0"/>
              <a:t>Goodman, Barry. </a:t>
            </a:r>
            <a:r>
              <a:rPr lang="en-US" sz="1200" i="1" dirty="0" smtClean="0"/>
              <a:t>The Growing Demand for Public Transportation in Texas’ Large Urbanized Areas.</a:t>
            </a:r>
            <a:r>
              <a:rPr lang="en-US" sz="1200" dirty="0" smtClean="0"/>
              <a:t> RAIL Magazine, 2010.</a:t>
            </a:r>
          </a:p>
          <a:p>
            <a:pPr marL="0" indent="0">
              <a:buFont typeface="Arial" panose="020B0604020202020204" pitchFamily="34" charset="0"/>
              <a:buNone/>
            </a:pPr>
            <a:endParaRPr lang="en-US" b="0" i="0" u="none" strike="noStrike" dirty="0" smtClean="0">
              <a:solidFill>
                <a:srgbClr val="222222"/>
              </a:solidFill>
              <a:effectLst/>
              <a:latin typeface="Arial" panose="020B0604020202020204" pitchFamily="34" charset="0"/>
            </a:endParaRPr>
          </a:p>
          <a:p>
            <a:pPr marL="171450" indent="-171450">
              <a:buFont typeface="Arial" panose="020B0604020202020204" pitchFamily="34" charset="0"/>
              <a:buChar char="•"/>
            </a:pPr>
            <a:r>
              <a:rPr lang="en-US" b="0" i="0" u="none" strike="noStrike" dirty="0" smtClean="0">
                <a:solidFill>
                  <a:srgbClr val="222222"/>
                </a:solidFill>
                <a:effectLst/>
                <a:latin typeface="Arial" panose="020B0604020202020204" pitchFamily="34" charset="0"/>
              </a:rPr>
              <a:t>With</a:t>
            </a:r>
            <a:r>
              <a:rPr lang="en-US" b="0" i="0" u="none" strike="noStrike" baseline="0" dirty="0" smtClean="0">
                <a:solidFill>
                  <a:srgbClr val="222222"/>
                </a:solidFill>
                <a:effectLst/>
                <a:latin typeface="Arial" panose="020B0604020202020204" pitchFamily="34" charset="0"/>
              </a:rPr>
              <a:t> the City of Houston lacking an organization to address the impacts of transportation on air quality, the responsibility should fall on the Texas DOT, however they fail to fulfill this responsibility. </a:t>
            </a:r>
            <a:endParaRPr lang="en-US" b="0" i="0" u="none" strike="noStrike" dirty="0" smtClean="0">
              <a:solidFill>
                <a:srgbClr val="222222"/>
              </a:solidFill>
              <a:effectLst/>
              <a:latin typeface="Arial" panose="020B0604020202020204" pitchFamily="34" charset="0"/>
            </a:endParaRPr>
          </a:p>
          <a:p>
            <a:pPr marL="171450" indent="-171450">
              <a:buFont typeface="Arial" panose="020B0604020202020204" pitchFamily="34" charset="0"/>
              <a:buChar char="•"/>
            </a:pPr>
            <a:r>
              <a:rPr lang="en-US" b="0" i="0" u="none" strike="noStrike" dirty="0" smtClean="0">
                <a:solidFill>
                  <a:srgbClr val="222222"/>
                </a:solidFill>
                <a:effectLst/>
                <a:latin typeface="Arial" panose="020B0604020202020204" pitchFamily="34" charset="0"/>
              </a:rPr>
              <a:t>The Texas Sunset Advisory Commission's review of </a:t>
            </a:r>
            <a:r>
              <a:rPr lang="en-US" b="0" i="0" u="none" strike="noStrike" dirty="0" err="1" smtClean="0">
                <a:solidFill>
                  <a:srgbClr val="222222"/>
                </a:solidFill>
                <a:effectLst/>
                <a:latin typeface="Arial" panose="020B0604020202020204" pitchFamily="34" charset="0"/>
              </a:rPr>
              <a:t>TxDOT</a:t>
            </a:r>
            <a:r>
              <a:rPr lang="en-US" b="0" i="0" u="none" strike="noStrike" dirty="0" smtClean="0">
                <a:solidFill>
                  <a:srgbClr val="222222"/>
                </a:solidFill>
                <a:effectLst/>
                <a:latin typeface="Arial" panose="020B0604020202020204" pitchFamily="34" charset="0"/>
              </a:rPr>
              <a:t> found that of their $8 billion spent in resources biannually, less than 1% of these resources are dedicated towards the support of public transportation services</a:t>
            </a:r>
          </a:p>
          <a:p>
            <a:pPr marL="171450" indent="-171450">
              <a:buFont typeface="Arial" panose="020B0604020202020204" pitchFamily="34" charset="0"/>
              <a:buChar char="•"/>
            </a:pPr>
            <a:r>
              <a:rPr lang="en-US" b="0" i="0" u="none" strike="noStrike" dirty="0" smtClean="0">
                <a:solidFill>
                  <a:srgbClr val="222222"/>
                </a:solidFill>
                <a:effectLst/>
                <a:latin typeface="Arial" panose="020B0604020202020204" pitchFamily="34" charset="0"/>
              </a:rPr>
              <a:t>The Texas Department of Health and Human Services devotes almost three times the resources to public transportation services than </a:t>
            </a:r>
            <a:r>
              <a:rPr lang="en-US" b="0" i="0" u="none" strike="noStrike" dirty="0" err="1" smtClean="0">
                <a:solidFill>
                  <a:srgbClr val="222222"/>
                </a:solidFill>
                <a:effectLst/>
                <a:latin typeface="Arial" panose="020B0604020202020204" pitchFamily="34" charset="0"/>
              </a:rPr>
              <a:t>TxDOT</a:t>
            </a:r>
            <a:r>
              <a:rPr lang="en-US" b="0" i="0" u="none" strike="noStrike" dirty="0" smtClean="0">
                <a:solidFill>
                  <a:srgbClr val="222222"/>
                </a:solidFill>
                <a:effectLst/>
                <a:latin typeface="Arial" panose="020B0604020202020204" pitchFamily="34" charset="0"/>
              </a:rPr>
              <a:t>.</a:t>
            </a:r>
          </a:p>
          <a:p>
            <a:pPr marL="171450" indent="-171450">
              <a:buFont typeface="Arial" panose="020B0604020202020204" pitchFamily="34" charset="0"/>
              <a:buChar char="•"/>
            </a:pPr>
            <a:r>
              <a:rPr lang="en-US" b="0" i="0" u="none" strike="noStrike" dirty="0" smtClean="0">
                <a:solidFill>
                  <a:srgbClr val="222222"/>
                </a:solidFill>
                <a:effectLst/>
                <a:latin typeface="Arial" panose="020B0604020202020204" pitchFamily="34" charset="0"/>
              </a:rPr>
              <a:t>I found this figure in a testimony given by Barry Goodman,</a:t>
            </a:r>
            <a:r>
              <a:rPr lang="en-US" b="0" i="0" u="none" strike="noStrike" baseline="0" dirty="0" smtClean="0">
                <a:solidFill>
                  <a:srgbClr val="222222"/>
                </a:solidFill>
                <a:effectLst/>
                <a:latin typeface="Arial" panose="020B0604020202020204" pitchFamily="34" charset="0"/>
              </a:rPr>
              <a:t> the president and founder of a transportation planning company in Houston, to the Texas State Senate Committee on Transportation and Homeland Security in 2010. He is arguing that the state must use transportation decisions to </a:t>
            </a:r>
            <a:r>
              <a:rPr lang="en-US" b="0" i="0" dirty="0" smtClean="0">
                <a:solidFill>
                  <a:srgbClr val="000000"/>
                </a:solidFill>
                <a:effectLst/>
                <a:latin typeface="arial" panose="020B0604020202020204" pitchFamily="34" charset="0"/>
              </a:rPr>
              <a:t>address challenges relating to reducing vehicle-miles traveled, energy use, and pollution.</a:t>
            </a:r>
            <a:r>
              <a:rPr lang="en-US" b="0" i="0" baseline="0" dirty="0" smtClean="0">
                <a:solidFill>
                  <a:srgbClr val="000000"/>
                </a:solidFill>
                <a:effectLst/>
                <a:latin typeface="arial" panose="020B0604020202020204" pitchFamily="34" charset="0"/>
              </a:rPr>
              <a:t> </a:t>
            </a:r>
          </a:p>
          <a:p>
            <a:pPr marL="171450" indent="-171450">
              <a:buFont typeface="Arial" panose="020B0604020202020204" pitchFamily="34" charset="0"/>
              <a:buChar char="•"/>
            </a:pPr>
            <a:r>
              <a:rPr lang="en-US" b="0" i="0" baseline="0" dirty="0" smtClean="0">
                <a:solidFill>
                  <a:srgbClr val="000000"/>
                </a:solidFill>
                <a:effectLst/>
                <a:latin typeface="arial" panose="020B0604020202020204" pitchFamily="34" charset="0"/>
              </a:rPr>
              <a:t>The example of the Texas DOT’s lack of funds in supporting public transportation demonstrates a refusal to acknowledge their stake in air quality and health sciences through transportation.  </a:t>
            </a:r>
            <a:endParaRPr lang="en-US" dirty="0"/>
          </a:p>
        </p:txBody>
      </p:sp>
      <p:sp>
        <p:nvSpPr>
          <p:cNvPr id="4" name="Slide Number Placeholder 3"/>
          <p:cNvSpPr>
            <a:spLocks noGrp="1"/>
          </p:cNvSpPr>
          <p:nvPr>
            <p:ph type="sldNum" sz="quarter" idx="10"/>
          </p:nvPr>
        </p:nvSpPr>
        <p:spPr/>
        <p:txBody>
          <a:bodyPr/>
          <a:lstStyle/>
          <a:p>
            <a:fld id="{A6C26412-A291-4DB3-8E1F-CA9AD1868009}" type="slidenum">
              <a:rPr lang="en-US" smtClean="0"/>
              <a:t>7</a:t>
            </a:fld>
            <a:endParaRPr lang="en-US"/>
          </a:p>
        </p:txBody>
      </p:sp>
    </p:spTree>
    <p:extLst>
      <p:ext uri="{BB962C8B-B14F-4D97-AF65-F5344CB8AC3E}">
        <p14:creationId xmlns:p14="http://schemas.microsoft.com/office/powerpoint/2010/main" val="3418209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Source: </a:t>
            </a:r>
            <a:r>
              <a:rPr lang="en-US" sz="1200" dirty="0" smtClean="0"/>
              <a:t>Texas Department of Transportation. “Chapter 3: Goals Objectives and Measures.” </a:t>
            </a:r>
            <a:r>
              <a:rPr lang="en-US" sz="1200" u="sng" dirty="0" smtClean="0"/>
              <a:t>http://ftp.dot.state.tx.us/pub/txdot-info/tpp/2040/plan/chapter-3.pdf</a:t>
            </a:r>
            <a:r>
              <a:rPr lang="en-US" sz="1200" dirty="0" smtClean="0"/>
              <a:t> Accessed October 7, 2015. </a:t>
            </a:r>
          </a:p>
          <a:p>
            <a:pPr marL="0" indent="0">
              <a:buFont typeface="Arial" panose="020B0604020202020204" pitchFamily="34" charset="0"/>
              <a:buNone/>
            </a:pPr>
            <a:endParaRPr lang="en-US"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In the Texas Transportation Plan, produced by</a:t>
            </a:r>
            <a:r>
              <a:rPr lang="en-US" baseline="0" dirty="0" smtClean="0"/>
              <a:t> the Texas DOT, only aims to reduce emissions of Volatile Organic Compounds, Nitrogen Oxides, and Carbon Monoxide, all of which are ozone precursors. However, they do not mention </a:t>
            </a:r>
            <a:r>
              <a:rPr lang="en-US" dirty="0" smtClean="0"/>
              <a:t>diesel and particulate matter pollution, both of which result from</a:t>
            </a:r>
            <a:r>
              <a:rPr lang="en-US" baseline="0" dirty="0" smtClean="0"/>
              <a:t> vehicle emissions and pose serious health impacts. </a:t>
            </a:r>
            <a:endParaRPr lang="en-US" dirty="0" smtClean="0"/>
          </a:p>
          <a:p>
            <a:pPr marL="171450" indent="-171450">
              <a:buFont typeface="Arial" panose="020B0604020202020204" pitchFamily="34" charset="0"/>
              <a:buChar char="•"/>
            </a:pPr>
            <a:r>
              <a:rPr lang="en-US" dirty="0" smtClean="0"/>
              <a:t>This also demonstrates the</a:t>
            </a:r>
            <a:r>
              <a:rPr lang="en-US" baseline="0" dirty="0" smtClean="0"/>
              <a:t> Texas DOT’s lack of</a:t>
            </a:r>
            <a:r>
              <a:rPr lang="en-US" dirty="0" smtClean="0"/>
              <a:t> confidence to impact air quality with transportation strategies. In the Texas Transportation Plan, goal performance measures were set for 2014 fiscal year. For safety, infrastructure condition, mobility, and reliability, specific values were set as the goal (i.e. 68.08% of all interstate pavement in good condition). </a:t>
            </a:r>
          </a:p>
          <a:p>
            <a:pPr marL="171450" indent="-171450">
              <a:buFont typeface="Arial" panose="020B0604020202020204" pitchFamily="34" charset="0"/>
              <a:buChar char="•"/>
            </a:pPr>
            <a:r>
              <a:rPr lang="en-US" dirty="0" smtClean="0"/>
              <a:t>However, no specific metrics were set for goals in the environmental sustainability category. They stated goals to have the daily kilograms of VOC, NOx, and CO reduced by the latest annual program of CMAQ projects in areas with 1 million pop. or more, but did not specify goal concentrations. </a:t>
            </a:r>
          </a:p>
          <a:p>
            <a:endParaRPr lang="en-US" dirty="0"/>
          </a:p>
        </p:txBody>
      </p:sp>
      <p:sp>
        <p:nvSpPr>
          <p:cNvPr id="4" name="Slide Number Placeholder 3"/>
          <p:cNvSpPr>
            <a:spLocks noGrp="1"/>
          </p:cNvSpPr>
          <p:nvPr>
            <p:ph type="sldNum" sz="quarter" idx="10"/>
          </p:nvPr>
        </p:nvSpPr>
        <p:spPr/>
        <p:txBody>
          <a:bodyPr/>
          <a:lstStyle/>
          <a:p>
            <a:fld id="{A6C26412-A291-4DB3-8E1F-CA9AD1868009}" type="slidenum">
              <a:rPr lang="en-US" smtClean="0"/>
              <a:t>8</a:t>
            </a:fld>
            <a:endParaRPr lang="en-US"/>
          </a:p>
        </p:txBody>
      </p:sp>
    </p:spTree>
    <p:extLst>
      <p:ext uri="{BB962C8B-B14F-4D97-AF65-F5344CB8AC3E}">
        <p14:creationId xmlns:p14="http://schemas.microsoft.com/office/powerpoint/2010/main" val="2558245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kern="1200" dirty="0" smtClean="0">
                <a:solidFill>
                  <a:schemeClr val="tx1"/>
                </a:solidFill>
                <a:effectLst/>
                <a:latin typeface="+mn-lt"/>
                <a:ea typeface="+mn-ea"/>
                <a:cs typeface="+mn-cs"/>
              </a:rPr>
              <a:t>Source: </a:t>
            </a:r>
            <a:r>
              <a:rPr lang="en-US" sz="1200" b="0" i="0" kern="1200" dirty="0" err="1" smtClean="0">
                <a:solidFill>
                  <a:schemeClr val="tx1"/>
                </a:solidFill>
                <a:effectLst/>
                <a:latin typeface="+mn-lt"/>
                <a:ea typeface="+mn-ea"/>
                <a:cs typeface="+mn-cs"/>
              </a:rPr>
              <a:t>Maret</a:t>
            </a:r>
            <a:r>
              <a:rPr lang="en-US" sz="1200" b="0" i="0" kern="1200" dirty="0" smtClean="0">
                <a:solidFill>
                  <a:schemeClr val="tx1"/>
                </a:solidFill>
                <a:effectLst/>
                <a:latin typeface="+mn-lt"/>
                <a:ea typeface="+mn-ea"/>
                <a:cs typeface="+mn-cs"/>
              </a:rPr>
              <a:t>, Isabelle, L. King, B. Sexton, and R. </a:t>
            </a:r>
            <a:r>
              <a:rPr lang="en-US" sz="1200" b="0" i="0" kern="1200" dirty="0" err="1" smtClean="0">
                <a:solidFill>
                  <a:schemeClr val="tx1"/>
                </a:solidFill>
                <a:effectLst/>
                <a:latin typeface="+mn-lt"/>
                <a:ea typeface="+mn-ea"/>
                <a:cs typeface="+mn-cs"/>
              </a:rPr>
              <a:t>Arscott</a:t>
            </a:r>
            <a:r>
              <a:rPr lang="en-US" sz="1200" b="0" i="0" kern="1200" dirty="0" smtClean="0">
                <a:solidFill>
                  <a:schemeClr val="tx1"/>
                </a:solidFill>
                <a:effectLst/>
                <a:latin typeface="+mn-lt"/>
                <a:ea typeface="+mn-ea"/>
                <a:cs typeface="+mn-cs"/>
              </a:rPr>
              <a:t>. </a:t>
            </a:r>
            <a:r>
              <a:rPr lang="en-US" sz="1200" b="0" i="1" kern="1200" dirty="0" smtClean="0">
                <a:solidFill>
                  <a:schemeClr val="tx1"/>
                </a:solidFill>
                <a:effectLst/>
                <a:latin typeface="+mn-lt"/>
                <a:ea typeface="+mn-ea"/>
                <a:cs typeface="+mn-cs"/>
              </a:rPr>
              <a:t>Air Quality Planning in the Houston-</a:t>
            </a:r>
            <a:r>
              <a:rPr lang="en-US" sz="1200" b="0" i="1" kern="1200" dirty="0" err="1" smtClean="0">
                <a:solidFill>
                  <a:schemeClr val="tx1"/>
                </a:solidFill>
                <a:effectLst/>
                <a:latin typeface="+mn-lt"/>
                <a:ea typeface="+mn-ea"/>
                <a:cs typeface="+mn-cs"/>
              </a:rPr>
              <a:t>Gaveston</a:t>
            </a:r>
            <a:r>
              <a:rPr lang="en-US" sz="1200" b="0" i="1" kern="1200" dirty="0" smtClean="0">
                <a:solidFill>
                  <a:schemeClr val="tx1"/>
                </a:solidFill>
                <a:effectLst/>
                <a:latin typeface="+mn-lt"/>
                <a:ea typeface="+mn-ea"/>
                <a:cs typeface="+mn-cs"/>
              </a:rPr>
              <a:t> Region</a:t>
            </a:r>
            <a:r>
              <a:rPr lang="en-US" sz="1200" b="0" i="0" kern="1200" dirty="0" smtClean="0">
                <a:solidFill>
                  <a:schemeClr val="tx1"/>
                </a:solidFill>
                <a:effectLst/>
                <a:latin typeface="+mn-lt"/>
                <a:ea typeface="+mn-ea"/>
                <a:cs typeface="+mn-cs"/>
              </a:rPr>
              <a:t>. Texas Southern University. 2004.</a:t>
            </a:r>
          </a:p>
          <a:p>
            <a:pPr marL="171450" indent="-171450">
              <a:buFont typeface="Arial" panose="020B0604020202020204" pitchFamily="34" charset="0"/>
              <a:buChar char="•"/>
            </a:pPr>
            <a:endParaRPr lang="en-US" sz="1200" b="0" i="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In 1998, at the Region's First Air Quality Summit, the Mayor of Houston Lee Brown announced a ten point air pollution reduction plan. Almost</a:t>
            </a:r>
            <a:r>
              <a:rPr lang="en-US" sz="1200" b="0" i="0" kern="1200" baseline="0" dirty="0" smtClean="0">
                <a:solidFill>
                  <a:schemeClr val="tx1"/>
                </a:solidFill>
                <a:effectLst/>
                <a:latin typeface="+mn-lt"/>
                <a:ea typeface="+mn-ea"/>
                <a:cs typeface="+mn-cs"/>
              </a:rPr>
              <a:t> all specific points related to the reduction of ozone precursors, as well as demonstrated a focus on transportation and industry emissions. </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The executive order mentioned in the last point was passed in 2000, and as a result the City of Houston produce its Emission Reduction Plan. The order specifically called for a comprehensive air pollution emissions reduction plan for each department of the city, procedures for city departments, compliance with timelines, education of City employees on air pollution emission sources, and audits for air pollution emissions from City facilities.</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 Almost all of the objectives of the plan mentioned in this report were transportation related,</a:t>
            </a:r>
            <a:r>
              <a:rPr lang="en-US" sz="1200" b="0" i="0" kern="1200" baseline="0" dirty="0" smtClean="0">
                <a:solidFill>
                  <a:schemeClr val="tx1"/>
                </a:solidFill>
                <a:effectLst/>
                <a:latin typeface="+mn-lt"/>
                <a:ea typeface="+mn-ea"/>
                <a:cs typeface="+mn-cs"/>
              </a:rPr>
              <a:t> such as the n</a:t>
            </a:r>
            <a:r>
              <a:rPr lang="en-US" sz="1200" b="0" i="0" kern="1200" dirty="0" smtClean="0">
                <a:solidFill>
                  <a:schemeClr val="tx1"/>
                </a:solidFill>
                <a:effectLst/>
                <a:latin typeface="+mn-lt"/>
                <a:ea typeface="+mn-ea"/>
                <a:cs typeface="+mn-cs"/>
              </a:rPr>
              <a:t>ew purchase of clean vehicles and equipment,</a:t>
            </a:r>
            <a:r>
              <a:rPr lang="en-US" sz="1200" b="0" i="0" kern="1200" baseline="0" dirty="0" smtClean="0">
                <a:solidFill>
                  <a:schemeClr val="tx1"/>
                </a:solidFill>
                <a:effectLst/>
                <a:latin typeface="+mn-lt"/>
                <a:ea typeface="+mn-ea"/>
                <a:cs typeface="+mn-cs"/>
              </a:rPr>
              <a:t> p</a:t>
            </a:r>
            <a:r>
              <a:rPr lang="en-US" sz="1200" b="0" i="0" kern="1200" dirty="0" smtClean="0">
                <a:solidFill>
                  <a:schemeClr val="tx1"/>
                </a:solidFill>
                <a:effectLst/>
                <a:latin typeface="+mn-lt"/>
                <a:ea typeface="+mn-ea"/>
                <a:cs typeface="+mn-cs"/>
              </a:rPr>
              <a:t>urchase and use of low sulfur gasoline,</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and expansion of employee commute options.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A6C26412-A291-4DB3-8E1F-CA9AD1868009}" type="slidenum">
              <a:rPr lang="en-US" smtClean="0"/>
              <a:t>9</a:t>
            </a:fld>
            <a:endParaRPr lang="en-US"/>
          </a:p>
        </p:txBody>
      </p:sp>
    </p:spTree>
    <p:extLst>
      <p:ext uri="{BB962C8B-B14F-4D97-AF65-F5344CB8AC3E}">
        <p14:creationId xmlns:p14="http://schemas.microsoft.com/office/powerpoint/2010/main" val="471250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Source: </a:t>
            </a:r>
            <a:r>
              <a:rPr lang="en-US" sz="1200" b="0" i="0" kern="1200" dirty="0" smtClean="0">
                <a:solidFill>
                  <a:schemeClr val="tx1"/>
                </a:solidFill>
                <a:effectLst/>
                <a:latin typeface="+mn-lt"/>
                <a:ea typeface="+mn-ea"/>
                <a:cs typeface="+mn-cs"/>
              </a:rPr>
              <a:t>Sexton K, Linder S, </a:t>
            </a:r>
            <a:r>
              <a:rPr lang="en-US" sz="1200" b="0" i="0" kern="1200" dirty="0" err="1" smtClean="0">
                <a:solidFill>
                  <a:schemeClr val="tx1"/>
                </a:solidFill>
                <a:effectLst/>
                <a:latin typeface="+mn-lt"/>
                <a:ea typeface="+mn-ea"/>
                <a:cs typeface="+mn-cs"/>
              </a:rPr>
              <a:t>Delclos</a:t>
            </a:r>
            <a:r>
              <a:rPr lang="en-US" sz="1200" b="0" i="0" kern="1200" dirty="0" smtClean="0">
                <a:solidFill>
                  <a:schemeClr val="tx1"/>
                </a:solidFill>
                <a:effectLst/>
                <a:latin typeface="+mn-lt"/>
                <a:ea typeface="+mn-ea"/>
                <a:cs typeface="+mn-cs"/>
              </a:rPr>
              <a:t> G, et al. Mayor’s Task Force on the Health Effects of Air Pollution. </a:t>
            </a:r>
            <a:r>
              <a:rPr lang="en-US" sz="1200" b="0" i="1" kern="1200" dirty="0" smtClean="0">
                <a:solidFill>
                  <a:schemeClr val="tx1"/>
                </a:solidFill>
                <a:effectLst/>
                <a:latin typeface="+mn-lt"/>
                <a:ea typeface="+mn-ea"/>
                <a:cs typeface="+mn-cs"/>
              </a:rPr>
              <a:t>A closer look at air pollution in Houston: Identifying priority health risks</a:t>
            </a:r>
            <a:r>
              <a:rPr lang="en-US" sz="1200" b="0" i="0" kern="1200" dirty="0" smtClean="0">
                <a:solidFill>
                  <a:schemeClr val="tx1"/>
                </a:solidFill>
                <a:effectLst/>
                <a:latin typeface="+mn-lt"/>
                <a:ea typeface="+mn-ea"/>
                <a:cs typeface="+mn-cs"/>
              </a:rPr>
              <a:t>. Houston, Texas: University of Texas School of Public Health, Institute for Health Policy; 2006. </a:t>
            </a:r>
            <a:endParaRPr lang="en-US"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Then,</a:t>
            </a:r>
            <a:r>
              <a:rPr lang="en-US" baseline="0" dirty="0" smtClean="0"/>
              <a:t> in 2005, the Mayor of Houston Bill White </a:t>
            </a:r>
            <a:r>
              <a:rPr lang="en-US" dirty="0" smtClean="0"/>
              <a:t>formed The Mayor’s Task Force on the Health Effects of Air Pollution following a meeting between the Mayor and the President of the University of Texas Health Science Center at Houston. </a:t>
            </a:r>
          </a:p>
          <a:p>
            <a:pPr marL="171450" indent="-171450">
              <a:buFont typeface="Arial" panose="020B0604020202020204" pitchFamily="34" charset="0"/>
              <a:buChar char="•"/>
            </a:pPr>
            <a:r>
              <a:rPr lang="en-US" dirty="0" smtClean="0"/>
              <a:t>The Task Force evaluate</a:t>
            </a:r>
            <a:r>
              <a:rPr lang="en-US" baseline="0" dirty="0" smtClean="0"/>
              <a:t> </a:t>
            </a:r>
            <a:r>
              <a:rPr lang="en-US" dirty="0" smtClean="0"/>
              <a:t>namely the harmful</a:t>
            </a:r>
            <a:r>
              <a:rPr lang="en-US" baseline="0" dirty="0" smtClean="0"/>
              <a:t> </a:t>
            </a:r>
            <a:r>
              <a:rPr lang="en-US" dirty="0" smtClean="0"/>
              <a:t>long-ter</a:t>
            </a:r>
            <a:r>
              <a:rPr lang="en-US" baseline="0" dirty="0" smtClean="0"/>
              <a:t>m </a:t>
            </a:r>
            <a:r>
              <a:rPr lang="en-US" dirty="0" smtClean="0"/>
              <a:t>effects of human inhalation exposure to estimated annual-average outdoor concentrations of 179 chemical pollutants, and</a:t>
            </a:r>
            <a:r>
              <a:rPr lang="en-US" baseline="0" dirty="0" smtClean="0"/>
              <a:t> ranked them into health risk categories. 9 Hazardous Air Pollutants, Ozone, PM2.5, and diesel particulate matter were classified as a definite health risk. </a:t>
            </a:r>
            <a:endParaRPr lang="en-US" dirty="0" smtClean="0"/>
          </a:p>
          <a:p>
            <a:pPr marL="171450" indent="-171450">
              <a:buFont typeface="Arial" panose="020B0604020202020204" pitchFamily="34" charset="0"/>
              <a:buChar char="•"/>
            </a:pPr>
            <a:r>
              <a:rPr lang="en-US" dirty="0" smtClean="0"/>
              <a:t>The</a:t>
            </a:r>
            <a:r>
              <a:rPr lang="en-US" baseline="0" dirty="0" smtClean="0"/>
              <a:t> researchers also acknowledged that </a:t>
            </a:r>
            <a:r>
              <a:rPr lang="en-US" dirty="0" smtClean="0"/>
              <a:t>the currently observed health endpoints, such</a:t>
            </a:r>
            <a:r>
              <a:rPr lang="en-US" baseline="0" dirty="0" smtClean="0"/>
              <a:t> as l</a:t>
            </a:r>
            <a:r>
              <a:rPr lang="en-US" dirty="0" smtClean="0"/>
              <a:t>ung damage, may not be the primary target of the environmental agent,</a:t>
            </a:r>
            <a:r>
              <a:rPr lang="en-US" baseline="0" dirty="0" smtClean="0"/>
              <a:t> with some pollutants impacting the </a:t>
            </a:r>
            <a:r>
              <a:rPr lang="en-US" dirty="0" smtClean="0"/>
              <a:t>immune system.</a:t>
            </a:r>
            <a:r>
              <a:rPr lang="en-US" baseline="0" dirty="0" smtClean="0"/>
              <a:t> </a:t>
            </a:r>
          </a:p>
          <a:p>
            <a:pPr marL="171450" indent="-171450">
              <a:buFont typeface="Arial" panose="020B0604020202020204" pitchFamily="34" charset="0"/>
              <a:buChar char="•"/>
            </a:pPr>
            <a:r>
              <a:rPr lang="en-US" baseline="0" dirty="0" smtClean="0"/>
              <a:t>This report affiliated directly with the City through the mayor highlights the complexity of air pollution and health. However, this fails to be reflected in State and City policies. </a:t>
            </a:r>
          </a:p>
        </p:txBody>
      </p:sp>
      <p:sp>
        <p:nvSpPr>
          <p:cNvPr id="4" name="Slide Number Placeholder 3"/>
          <p:cNvSpPr>
            <a:spLocks noGrp="1"/>
          </p:cNvSpPr>
          <p:nvPr>
            <p:ph type="sldNum" sz="quarter" idx="10"/>
          </p:nvPr>
        </p:nvSpPr>
        <p:spPr/>
        <p:txBody>
          <a:bodyPr/>
          <a:lstStyle/>
          <a:p>
            <a:fld id="{A6C26412-A291-4DB3-8E1F-CA9AD1868009}" type="slidenum">
              <a:rPr lang="en-US" smtClean="0"/>
              <a:t>10</a:t>
            </a:fld>
            <a:endParaRPr lang="en-US"/>
          </a:p>
        </p:txBody>
      </p:sp>
    </p:spTree>
    <p:extLst>
      <p:ext uri="{BB962C8B-B14F-4D97-AF65-F5344CB8AC3E}">
        <p14:creationId xmlns:p14="http://schemas.microsoft.com/office/powerpoint/2010/main" val="1624245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a:t>
            </a:r>
            <a:r>
              <a:rPr lang="en-US" dirty="0" err="1" smtClean="0"/>
              <a:t>The</a:t>
            </a:r>
            <a:r>
              <a:rPr lang="en-US" dirty="0" smtClean="0"/>
              <a:t> Mayor’s Task Force concludes</a:t>
            </a:r>
            <a:r>
              <a:rPr lang="en-US" baseline="0" dirty="0" smtClean="0"/>
              <a:t> the report with following statement: “</a:t>
            </a:r>
            <a:r>
              <a:rPr lang="en-US" dirty="0" smtClean="0"/>
              <a:t>it is imperative to understand and acknowledge that air pollution is a by-product of our culture and our way of life. It is produced as a direct result of choices we make, both individually and collectively, about energy sources, technologies, economic activities, and lifestyles. While the relative contribution of a particular source or source category may vary from place to place, it is the blending together of combined emissions from numerous point, mobile, and area sources that makes Houston’s air quality unhealthful. Thus, control efforts should be directed toward all sources since focusing on a single type of source, no matter how obvious or obnoxious, is unlikely, by itself, to solve the problem.”</a:t>
            </a:r>
          </a:p>
          <a:p>
            <a:pPr marL="171450" indent="-171450">
              <a:buFont typeface="Arial" panose="020B0604020202020204" pitchFamily="34" charset="0"/>
              <a:buChar char="•"/>
            </a:pPr>
            <a:r>
              <a:rPr lang="en-US" dirty="0" smtClean="0"/>
              <a:t>However, perhaps</a:t>
            </a:r>
            <a:r>
              <a:rPr lang="en-US" baseline="0" dirty="0" smtClean="0"/>
              <a:t> due to limited resources or limited understanding of air pollution throughout other disciplines, organizations within Houston, as well as state level organizations such as the TCEQ and </a:t>
            </a:r>
            <a:r>
              <a:rPr lang="en-US" baseline="0" dirty="0" err="1" smtClean="0"/>
              <a:t>TxDOT</a:t>
            </a:r>
            <a:r>
              <a:rPr lang="en-US" baseline="0" dirty="0" smtClean="0"/>
              <a:t>, continue produce simplified and non-holistic goals and programs for air quality. </a:t>
            </a:r>
            <a:endParaRPr lang="en-US" dirty="0"/>
          </a:p>
        </p:txBody>
      </p:sp>
      <p:sp>
        <p:nvSpPr>
          <p:cNvPr id="4" name="Slide Number Placeholder 3"/>
          <p:cNvSpPr>
            <a:spLocks noGrp="1"/>
          </p:cNvSpPr>
          <p:nvPr>
            <p:ph type="sldNum" sz="quarter" idx="10"/>
          </p:nvPr>
        </p:nvSpPr>
        <p:spPr/>
        <p:txBody>
          <a:bodyPr/>
          <a:lstStyle/>
          <a:p>
            <a:fld id="{A6C26412-A291-4DB3-8E1F-CA9AD1868009}" type="slidenum">
              <a:rPr lang="en-US" smtClean="0"/>
              <a:t>11</a:t>
            </a:fld>
            <a:endParaRPr lang="en-US"/>
          </a:p>
        </p:txBody>
      </p:sp>
    </p:spTree>
    <p:extLst>
      <p:ext uri="{BB962C8B-B14F-4D97-AF65-F5344CB8AC3E}">
        <p14:creationId xmlns:p14="http://schemas.microsoft.com/office/powerpoint/2010/main" val="1960979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dirty="0"/>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dirty="0"/>
              <a:t>12/14/2015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dirty="0"/>
              <a:t>12/14/2015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12/14/2015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12/14/2015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12/14/2015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dirty="0"/>
              <a:t>12/14/2015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12/14/2015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12/14/2015</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9574" y="0"/>
            <a:ext cx="12192000" cy="1463040"/>
          </a:xfrm>
        </p:spPr>
        <p:txBody>
          <a:bodyPr>
            <a:noAutofit/>
          </a:bodyPr>
          <a:lstStyle/>
          <a:p>
            <a:r>
              <a:rPr lang="en-US" sz="4300" b="1" dirty="0">
                <a:ln w="19050">
                  <a:solidFill>
                    <a:schemeClr val="tx1"/>
                  </a:solidFill>
                </a:ln>
                <a:solidFill>
                  <a:schemeClr val="bg1"/>
                </a:solidFill>
              </a:rPr>
              <a:t>Air Pollution Governance in Houston: A Need for a Holistic Approach in Transportation Planning</a:t>
            </a:r>
          </a:p>
        </p:txBody>
      </p:sp>
      <p:sp>
        <p:nvSpPr>
          <p:cNvPr id="3" name="Subtitle 2"/>
          <p:cNvSpPr>
            <a:spLocks noGrp="1"/>
          </p:cNvSpPr>
          <p:nvPr>
            <p:ph type="subTitle" idx="1"/>
          </p:nvPr>
        </p:nvSpPr>
        <p:spPr>
          <a:xfrm>
            <a:off x="8856177" y="5290613"/>
            <a:ext cx="3524251" cy="1463040"/>
          </a:xfrm>
        </p:spPr>
        <p:txBody>
          <a:bodyPr>
            <a:normAutofit fontScale="85000" lnSpcReduction="10000"/>
          </a:bodyPr>
          <a:lstStyle/>
          <a:p>
            <a:r>
              <a:rPr lang="en-US" sz="5000" b="1" cap="all" spc="200" dirty="0" smtClean="0">
                <a:ln w="19050">
                  <a:solidFill>
                    <a:prstClr val="black"/>
                  </a:solidFill>
                </a:ln>
                <a:solidFill>
                  <a:prstClr val="white"/>
                </a:solidFill>
                <a:latin typeface="Tw Cen MT Condensed" panose="020B0606020104020203"/>
                <a:ea typeface="+mj-ea"/>
                <a:cs typeface="+mj-cs"/>
              </a:rPr>
              <a:t>TAF 6 Cities</a:t>
            </a:r>
          </a:p>
          <a:p>
            <a:r>
              <a:rPr lang="en-US" sz="5000" b="1" cap="all" spc="200" dirty="0" smtClean="0">
                <a:ln w="19050">
                  <a:solidFill>
                    <a:prstClr val="black"/>
                  </a:solidFill>
                </a:ln>
                <a:solidFill>
                  <a:prstClr val="white"/>
                </a:solidFill>
                <a:latin typeface="Tw Cen MT Condensed" panose="020B0606020104020203"/>
                <a:ea typeface="+mj-ea"/>
                <a:cs typeface="+mj-cs"/>
              </a:rPr>
              <a:t>Hayley Frank</a:t>
            </a:r>
            <a:endParaRPr lang="en-US" b="1" dirty="0"/>
          </a:p>
        </p:txBody>
      </p:sp>
    </p:spTree>
    <p:extLst>
      <p:ext uri="{BB962C8B-B14F-4D97-AF65-F5344CB8AC3E}">
        <p14:creationId xmlns:p14="http://schemas.microsoft.com/office/powerpoint/2010/main" val="26199335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stretch>
            <a:fillRect/>
          </a:stretch>
        </p:blipFill>
        <p:spPr>
          <a:xfrm>
            <a:off x="1387014" y="1873633"/>
            <a:ext cx="8826138" cy="4653291"/>
          </a:xfrm>
          <a:prstGeom prst="rect">
            <a:avLst/>
          </a:prstGeom>
        </p:spPr>
      </p:pic>
      <p:sp>
        <p:nvSpPr>
          <p:cNvPr id="4" name="Title 3"/>
          <p:cNvSpPr>
            <a:spLocks noGrp="1"/>
          </p:cNvSpPr>
          <p:nvPr>
            <p:ph type="title"/>
          </p:nvPr>
        </p:nvSpPr>
        <p:spPr>
          <a:xfrm>
            <a:off x="1024128" y="796415"/>
            <a:ext cx="8348824" cy="1077218"/>
          </a:xfrm>
          <a:prstGeom prst="rect">
            <a:avLst/>
          </a:prstGeom>
        </p:spPr>
        <p:txBody>
          <a:bodyPr wrap="none">
            <a:spAutoFit/>
          </a:bodyPr>
          <a:lstStyle/>
          <a:p>
            <a:r>
              <a:rPr lang="en-US" sz="8000" b="1" spc="200" dirty="0" smtClean="0">
                <a:ln w="19050">
                  <a:solidFill>
                    <a:prstClr val="black"/>
                  </a:solidFill>
                </a:ln>
                <a:solidFill>
                  <a:prstClr val="white"/>
                </a:solidFill>
                <a:latin typeface="Tw Cen MT Condensed" panose="020B0606020104020203"/>
              </a:rPr>
              <a:t>Mayor’s task force</a:t>
            </a:r>
            <a:endParaRPr lang="en-US" dirty="0"/>
          </a:p>
        </p:txBody>
      </p:sp>
      <p:sp>
        <p:nvSpPr>
          <p:cNvPr id="5" name="TextBox 4"/>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3647474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0934" y="1072056"/>
            <a:ext cx="9080939" cy="4154984"/>
          </a:xfrm>
          <a:prstGeom prst="rect">
            <a:avLst/>
          </a:prstGeom>
          <a:noFill/>
        </p:spPr>
        <p:txBody>
          <a:bodyPr wrap="square" rtlCol="0">
            <a:spAutoFit/>
          </a:bodyPr>
          <a:lstStyle/>
          <a:p>
            <a:r>
              <a:rPr lang="en-US" sz="2400" dirty="0"/>
              <a:t>As we look for cost-effective solutions, it is imperative to understand and acknowledge </a:t>
            </a:r>
            <a:r>
              <a:rPr lang="en-US" sz="2400" b="1" dirty="0"/>
              <a:t>that air </a:t>
            </a:r>
            <a:r>
              <a:rPr lang="en-US" sz="2400" b="1" dirty="0" smtClean="0"/>
              <a:t>pollution is </a:t>
            </a:r>
            <a:r>
              <a:rPr lang="en-US" sz="2400" b="1" dirty="0"/>
              <a:t>a by-product of our culture </a:t>
            </a:r>
            <a:r>
              <a:rPr lang="en-US" sz="2400" dirty="0"/>
              <a:t>and our way of life. It is produced as a direct result of choices we </a:t>
            </a:r>
            <a:r>
              <a:rPr lang="en-US" sz="2400" dirty="0" smtClean="0"/>
              <a:t>make, both </a:t>
            </a:r>
            <a:r>
              <a:rPr lang="en-US" sz="2400" dirty="0"/>
              <a:t>individually and collectively, about energy sources, technologies, economic activities, </a:t>
            </a:r>
            <a:r>
              <a:rPr lang="en-US" sz="2400" dirty="0" smtClean="0"/>
              <a:t>and lifestyles</a:t>
            </a:r>
            <a:r>
              <a:rPr lang="en-US" sz="2400" dirty="0"/>
              <a:t>. While the relative contribution of a particular source or source category may vary from place</a:t>
            </a:r>
          </a:p>
          <a:p>
            <a:r>
              <a:rPr lang="en-US" sz="2400" dirty="0"/>
              <a:t>to place, it is the blending together of combined emissions from numerous point, mobile, and </a:t>
            </a:r>
            <a:r>
              <a:rPr lang="en-US" sz="2400" dirty="0" smtClean="0"/>
              <a:t>area sources </a:t>
            </a:r>
            <a:r>
              <a:rPr lang="en-US" sz="2400" dirty="0"/>
              <a:t>that makes Houston’s air quality unhealthful. Thus, control efforts should be directed toward </a:t>
            </a:r>
            <a:r>
              <a:rPr lang="en-US" sz="2400" dirty="0" smtClean="0"/>
              <a:t>all sources </a:t>
            </a:r>
            <a:r>
              <a:rPr lang="en-US" sz="2400" dirty="0"/>
              <a:t>since </a:t>
            </a:r>
            <a:r>
              <a:rPr lang="en-US" sz="2400" b="1" dirty="0"/>
              <a:t>focusing on a single type of source, no matter how obvious or obnoxious, is unlikely, </a:t>
            </a:r>
            <a:r>
              <a:rPr lang="en-US" sz="2400" b="1" dirty="0" smtClean="0"/>
              <a:t>by itself</a:t>
            </a:r>
            <a:r>
              <a:rPr lang="en-US" sz="2400" b="1" dirty="0"/>
              <a:t>, to solve the problem. </a:t>
            </a:r>
          </a:p>
        </p:txBody>
      </p:sp>
      <p:sp>
        <p:nvSpPr>
          <p:cNvPr id="3" name="TextBox 2"/>
          <p:cNvSpPr txBox="1"/>
          <p:nvPr/>
        </p:nvSpPr>
        <p:spPr>
          <a:xfrm>
            <a:off x="761998" y="662152"/>
            <a:ext cx="10625959" cy="10310515"/>
          </a:xfrm>
          <a:prstGeom prst="rect">
            <a:avLst/>
          </a:prstGeom>
          <a:noFill/>
        </p:spPr>
        <p:txBody>
          <a:bodyPr wrap="square" rtlCol="0">
            <a:spAutoFit/>
          </a:bodyPr>
          <a:lstStyle/>
          <a:p>
            <a:r>
              <a:rPr lang="en-US" sz="8000" dirty="0" smtClean="0">
                <a:solidFill>
                  <a:schemeClr val="accent1"/>
                </a:solidFill>
              </a:rPr>
              <a:t> “                                        </a:t>
            </a:r>
          </a:p>
          <a:p>
            <a:endParaRPr lang="en-US" sz="6000" dirty="0">
              <a:solidFill>
                <a:schemeClr val="accent1"/>
              </a:solidFill>
            </a:endParaRPr>
          </a:p>
          <a:p>
            <a:endParaRPr lang="en-US" sz="2400" b="1" dirty="0" smtClean="0">
              <a:solidFill>
                <a:schemeClr val="accent1"/>
              </a:solidFill>
            </a:endParaRPr>
          </a:p>
          <a:p>
            <a:r>
              <a:rPr lang="en-US" sz="8000" b="1" dirty="0">
                <a:solidFill>
                  <a:schemeClr val="accent1"/>
                </a:solidFill>
              </a:rPr>
              <a:t> </a:t>
            </a:r>
            <a:r>
              <a:rPr lang="en-US" sz="8000" b="1" dirty="0" smtClean="0">
                <a:solidFill>
                  <a:schemeClr val="accent1"/>
                </a:solidFill>
              </a:rPr>
              <a:t>                          </a:t>
            </a:r>
          </a:p>
          <a:p>
            <a:r>
              <a:rPr lang="en-US" sz="8000" dirty="0" smtClean="0">
                <a:solidFill>
                  <a:schemeClr val="accent1"/>
                </a:solidFill>
              </a:rPr>
              <a:t>                           ”</a:t>
            </a:r>
          </a:p>
          <a:p>
            <a:endParaRPr lang="en-US" sz="8000" dirty="0">
              <a:solidFill>
                <a:schemeClr val="accent1"/>
              </a:solidFill>
            </a:endParaRPr>
          </a:p>
          <a:p>
            <a:endParaRPr lang="en-US" sz="8000" dirty="0" smtClean="0">
              <a:solidFill>
                <a:schemeClr val="accent1"/>
              </a:solidFill>
            </a:endParaRPr>
          </a:p>
          <a:p>
            <a:endParaRPr lang="en-US" sz="8000" dirty="0">
              <a:solidFill>
                <a:schemeClr val="accent1"/>
              </a:solidFill>
            </a:endParaRPr>
          </a:p>
          <a:p>
            <a:r>
              <a:rPr lang="en-US" sz="8000" dirty="0" smtClean="0">
                <a:solidFill>
                  <a:schemeClr val="accent1"/>
                </a:solidFill>
              </a:rPr>
              <a:t>                                </a:t>
            </a:r>
            <a:endParaRPr lang="en-US" sz="8000" dirty="0">
              <a:solidFill>
                <a:schemeClr val="accent1"/>
              </a:solidFill>
            </a:endParaRPr>
          </a:p>
        </p:txBody>
      </p:sp>
      <p:sp>
        <p:nvSpPr>
          <p:cNvPr id="6" name="TextBox 5"/>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1295792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4129" y="2286000"/>
            <a:ext cx="4956257" cy="4023360"/>
          </a:xfrm>
        </p:spPr>
        <p:txBody>
          <a:bodyPr>
            <a:normAutofit/>
          </a:bodyPr>
          <a:lstStyle/>
          <a:p>
            <a:pPr>
              <a:buFont typeface="Courier New" panose="02070309020205020404" pitchFamily="49" charset="0"/>
              <a:buChar char="o"/>
            </a:pPr>
            <a:r>
              <a:rPr lang="en-US" dirty="0" smtClean="0"/>
              <a:t> </a:t>
            </a:r>
            <a:r>
              <a:rPr lang="en-US" sz="2000" dirty="0" smtClean="0"/>
              <a:t>Community survey with response from 30% of Households </a:t>
            </a:r>
          </a:p>
          <a:p>
            <a:pPr>
              <a:buFont typeface="Courier New" panose="02070309020205020404" pitchFamily="49" charset="0"/>
              <a:buChar char="o"/>
            </a:pPr>
            <a:r>
              <a:rPr lang="en-US" sz="2000" dirty="0"/>
              <a:t> No private practices in Galena Park and 56% of residents are unaware of the City’s public pediatric </a:t>
            </a:r>
            <a:r>
              <a:rPr lang="en-US" sz="2000" dirty="0" smtClean="0"/>
              <a:t>clinic</a:t>
            </a:r>
          </a:p>
          <a:p>
            <a:pPr>
              <a:buFont typeface="Courier New" panose="02070309020205020404" pitchFamily="49" charset="0"/>
              <a:buChar char="o"/>
            </a:pPr>
            <a:r>
              <a:rPr lang="en-US" sz="2000" dirty="0" smtClean="0"/>
              <a:t>16</a:t>
            </a:r>
            <a:r>
              <a:rPr lang="en-US" sz="2000" dirty="0"/>
              <a:t>% of adults and 24% of children have asthma or another respiratory disease, while the across the state of Texas only 12.7% of adults are affected </a:t>
            </a:r>
            <a:endParaRPr lang="en-US" sz="2000" dirty="0" smtClean="0"/>
          </a:p>
          <a:p>
            <a:pPr>
              <a:buFont typeface="Courier New" panose="02070309020205020404" pitchFamily="49" charset="0"/>
              <a:buChar char="o"/>
            </a:pPr>
            <a:r>
              <a:rPr lang="en-US" sz="2000" smtClean="0"/>
              <a:t> Cancer </a:t>
            </a:r>
            <a:r>
              <a:rPr lang="en-US" sz="2000" dirty="0"/>
              <a:t>risk due to diesel exposure in Galena Park exceeds 1 in 10,000</a:t>
            </a:r>
          </a:p>
          <a:p>
            <a:pPr>
              <a:buFont typeface="Courier New" panose="02070309020205020404" pitchFamily="49" charset="0"/>
              <a:buChar char="o"/>
            </a:pPr>
            <a:endParaRPr lang="en-US" dirty="0"/>
          </a:p>
          <a:p>
            <a:pPr>
              <a:buFont typeface="Courier New" panose="02070309020205020404" pitchFamily="49" charset="0"/>
              <a:buChar char="o"/>
            </a:pPr>
            <a:endParaRPr lang="en-US" dirty="0"/>
          </a:p>
        </p:txBody>
      </p:sp>
      <p:sp>
        <p:nvSpPr>
          <p:cNvPr id="4" name="Title 3"/>
          <p:cNvSpPr>
            <a:spLocks noGrp="1"/>
          </p:cNvSpPr>
          <p:nvPr>
            <p:ph type="title"/>
          </p:nvPr>
        </p:nvSpPr>
        <p:spPr>
          <a:xfrm>
            <a:off x="1024128" y="780545"/>
            <a:ext cx="5490799" cy="1108958"/>
          </a:xfrm>
          <a:prstGeom prst="rect">
            <a:avLst/>
          </a:prstGeom>
        </p:spPr>
        <p:txBody>
          <a:bodyPr wrap="none">
            <a:spAutoFit/>
          </a:bodyPr>
          <a:lstStyle/>
          <a:p>
            <a:r>
              <a:rPr lang="en-US" sz="8000" b="1" spc="200" dirty="0" smtClean="0">
                <a:ln w="19050">
                  <a:solidFill>
                    <a:prstClr val="black"/>
                  </a:solidFill>
                </a:ln>
                <a:solidFill>
                  <a:prstClr val="white"/>
                </a:solidFill>
                <a:latin typeface="Tw Cen MT Condensed" panose="020B0606020104020203"/>
              </a:rPr>
              <a:t>Galena Park</a:t>
            </a:r>
            <a:endParaRPr lang="en-US" dirty="0"/>
          </a:p>
        </p:txBody>
      </p:sp>
      <p:pic>
        <p:nvPicPr>
          <p:cNvPr id="5" name="Picture 4"/>
          <p:cNvPicPr>
            <a:picLocks noChangeAspect="1"/>
          </p:cNvPicPr>
          <p:nvPr/>
        </p:nvPicPr>
        <p:blipFill>
          <a:blip r:embed="rId3"/>
          <a:stretch>
            <a:fillRect/>
          </a:stretch>
        </p:blipFill>
        <p:spPr>
          <a:xfrm>
            <a:off x="6656127" y="1904707"/>
            <a:ext cx="5101866" cy="4785945"/>
          </a:xfrm>
          <a:prstGeom prst="rect">
            <a:avLst/>
          </a:prstGeom>
        </p:spPr>
      </p:pic>
      <p:sp>
        <p:nvSpPr>
          <p:cNvPr id="6" name="TextBox 5"/>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1165309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800" dirty="0" smtClean="0"/>
              <a:t>Questions?</a:t>
            </a:r>
            <a:endParaRPr lang="en-US" sz="8800" dirty="0"/>
          </a:p>
        </p:txBody>
      </p:sp>
      <p:pic>
        <p:nvPicPr>
          <p:cNvPr id="3074" name="Picture 2" descr="http://houstoncleanairnetwork.com/sites/default/files/styles/banner/public/banner-houston-ozone_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52" y="2282540"/>
            <a:ext cx="9177423" cy="368577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25882829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a:t>
            </a:r>
            <a:endParaRPr lang="en-US" dirty="0"/>
          </a:p>
        </p:txBody>
      </p:sp>
      <p:sp>
        <p:nvSpPr>
          <p:cNvPr id="3" name="Content Placeholder 2"/>
          <p:cNvSpPr>
            <a:spLocks noGrp="1"/>
          </p:cNvSpPr>
          <p:nvPr>
            <p:ph idx="1"/>
          </p:nvPr>
        </p:nvSpPr>
        <p:spPr>
          <a:xfrm>
            <a:off x="1024127" y="1902940"/>
            <a:ext cx="9720073" cy="4023360"/>
          </a:xfrm>
        </p:spPr>
        <p:txBody>
          <a:bodyPr>
            <a:normAutofit/>
          </a:bodyPr>
          <a:lstStyle/>
          <a:p>
            <a:pPr marL="0" indent="0">
              <a:buNone/>
            </a:pPr>
            <a:r>
              <a:rPr lang="en-US" sz="1200" dirty="0" smtClean="0"/>
              <a:t>Air </a:t>
            </a:r>
            <a:r>
              <a:rPr lang="en-US" sz="1200" dirty="0"/>
              <a:t>Alliance Houston. Air Pollution and Public Health in Galena Park, Texas. Global Community Monitor, July 2014</a:t>
            </a:r>
            <a:r>
              <a:rPr lang="en-US" sz="1200" dirty="0" smtClean="0"/>
              <a:t>.</a:t>
            </a:r>
            <a:br>
              <a:rPr lang="en-US" sz="1200" dirty="0" smtClean="0"/>
            </a:br>
            <a:endParaRPr lang="en-US" sz="1200" dirty="0" smtClean="0"/>
          </a:p>
          <a:p>
            <a:pPr marL="0" indent="0">
              <a:lnSpc>
                <a:spcPct val="100000"/>
              </a:lnSpc>
              <a:spcBef>
                <a:spcPts val="0"/>
              </a:spcBef>
              <a:spcAft>
                <a:spcPts val="0"/>
              </a:spcAft>
              <a:buClrTx/>
              <a:buSzTx/>
              <a:buNone/>
              <a:defRPr/>
            </a:pPr>
            <a:r>
              <a:rPr lang="en-US" sz="1200" dirty="0"/>
              <a:t>Carroll, Susan. </a:t>
            </a:r>
            <a:r>
              <a:rPr lang="en-US" sz="1200" i="1" dirty="0"/>
              <a:t>Obama Administration Issues Rules to Curb Ozone</a:t>
            </a:r>
            <a:r>
              <a:rPr lang="en-US" sz="1200" dirty="0"/>
              <a:t>, Houston Chronicle. 2015. </a:t>
            </a:r>
          </a:p>
          <a:p>
            <a:pPr marL="0" indent="0">
              <a:buNone/>
            </a:pPr>
            <a:r>
              <a:rPr lang="en-US" sz="1200" dirty="0"/>
              <a:t>Carroll, Susan. </a:t>
            </a:r>
            <a:r>
              <a:rPr lang="en-US" sz="1200" i="1" dirty="0"/>
              <a:t>City of Houston Fights for Right to Keep Enforcing Air Quality Ordinances</a:t>
            </a:r>
            <a:r>
              <a:rPr lang="en-US" sz="1200" dirty="0"/>
              <a:t>, Houston Chronicle. 2015. </a:t>
            </a:r>
            <a:r>
              <a:rPr lang="en-US" sz="1200" dirty="0" smtClean="0"/>
              <a:t/>
            </a:r>
            <a:br>
              <a:rPr lang="en-US" sz="1200" dirty="0" smtClean="0"/>
            </a:br>
            <a:r>
              <a:rPr lang="en-US" sz="1200" dirty="0" smtClean="0"/>
              <a:t/>
            </a:r>
            <a:br>
              <a:rPr lang="en-US" sz="1200" dirty="0" smtClean="0"/>
            </a:br>
            <a:r>
              <a:rPr lang="en-US" sz="1200" dirty="0" smtClean="0"/>
              <a:t>City </a:t>
            </a:r>
            <a:r>
              <a:rPr lang="en-US" sz="1200" dirty="0"/>
              <a:t>of Houston</a:t>
            </a:r>
            <a:r>
              <a:rPr lang="en-US" sz="1200" i="1" dirty="0"/>
              <a:t>. Testimony on behalf of the City of Houston Regarding Proposed Revisions to the National Ambient Air Quality Standard for Ozone, </a:t>
            </a:r>
            <a:r>
              <a:rPr lang="en-US" sz="1200" dirty="0"/>
              <a:t>The City of </a:t>
            </a:r>
            <a:r>
              <a:rPr lang="en-US" sz="1200" dirty="0" smtClean="0"/>
              <a:t/>
            </a:r>
            <a:br>
              <a:rPr lang="en-US" sz="1200" dirty="0" smtClean="0"/>
            </a:br>
            <a:r>
              <a:rPr lang="en-US" sz="1200" dirty="0" smtClean="0"/>
              <a:t>	Houston </a:t>
            </a:r>
            <a:r>
              <a:rPr lang="en-US" sz="1200" dirty="0"/>
              <a:t>Office of Sustainability. September 2007. </a:t>
            </a:r>
            <a:endParaRPr lang="en-US" sz="1200" dirty="0" smtClean="0"/>
          </a:p>
          <a:p>
            <a:pPr marL="0" indent="0">
              <a:buNone/>
            </a:pPr>
            <a:r>
              <a:rPr lang="en-US" sz="1200" dirty="0" smtClean="0"/>
              <a:t>Goodman</a:t>
            </a:r>
            <a:r>
              <a:rPr lang="en-US" sz="1200" dirty="0"/>
              <a:t>, Barry</a:t>
            </a:r>
            <a:r>
              <a:rPr lang="en-US" sz="1200" dirty="0" smtClean="0"/>
              <a:t>. </a:t>
            </a:r>
            <a:r>
              <a:rPr lang="en-US" sz="1200" i="1" dirty="0" smtClean="0"/>
              <a:t>The </a:t>
            </a:r>
            <a:r>
              <a:rPr lang="en-US" sz="1200" i="1" dirty="0"/>
              <a:t>Growing Demand for Public Transportation in Texas’ </a:t>
            </a:r>
            <a:r>
              <a:rPr lang="en-US" sz="1200" i="1" dirty="0" smtClean="0"/>
              <a:t>Large</a:t>
            </a:r>
            <a:r>
              <a:rPr lang="en-US" sz="1200" i="1" dirty="0"/>
              <a:t> Urbanized Areas.</a:t>
            </a:r>
            <a:r>
              <a:rPr lang="en-US" sz="1200" dirty="0"/>
              <a:t> RAIL Magazine, 2010</a:t>
            </a:r>
            <a:r>
              <a:rPr lang="en-US" sz="1200" dirty="0" smtClean="0"/>
              <a:t>.</a:t>
            </a:r>
          </a:p>
          <a:p>
            <a:pPr marL="0" indent="0">
              <a:buNone/>
            </a:pPr>
            <a:r>
              <a:rPr lang="en-US" sz="1200" dirty="0" err="1"/>
              <a:t>Maret</a:t>
            </a:r>
            <a:r>
              <a:rPr lang="en-US" sz="1200" dirty="0"/>
              <a:t>, Isabelle, L. King, B. Sexton, and R. </a:t>
            </a:r>
            <a:r>
              <a:rPr lang="en-US" sz="1200" dirty="0" err="1"/>
              <a:t>Arscott</a:t>
            </a:r>
            <a:r>
              <a:rPr lang="en-US" sz="1200" dirty="0"/>
              <a:t>. </a:t>
            </a:r>
            <a:r>
              <a:rPr lang="en-US" sz="1200" i="1" dirty="0"/>
              <a:t>Air Quality Planning in the Houston-</a:t>
            </a:r>
            <a:r>
              <a:rPr lang="en-US" sz="1200" i="1" dirty="0" err="1"/>
              <a:t>Gaveston</a:t>
            </a:r>
            <a:r>
              <a:rPr lang="en-US" sz="1200" i="1" dirty="0"/>
              <a:t> Region</a:t>
            </a:r>
            <a:r>
              <a:rPr lang="en-US" sz="1200" dirty="0"/>
              <a:t>. Texas Southern University. 2004</a:t>
            </a:r>
            <a:r>
              <a:rPr lang="en-US" sz="1200" dirty="0" smtClean="0"/>
              <a:t>.</a:t>
            </a:r>
          </a:p>
          <a:p>
            <a:pPr marL="0" indent="0">
              <a:buNone/>
            </a:pPr>
            <a:r>
              <a:rPr lang="en-US" sz="1200" dirty="0"/>
              <a:t>Sexton K, Linder S, </a:t>
            </a:r>
            <a:r>
              <a:rPr lang="en-US" sz="1200" dirty="0" err="1"/>
              <a:t>Delclos</a:t>
            </a:r>
            <a:r>
              <a:rPr lang="en-US" sz="1200" dirty="0"/>
              <a:t> G, et al. Mayor’s Task Force on the Health Effects of Air Pollution. </a:t>
            </a:r>
            <a:r>
              <a:rPr lang="en-US" sz="1200" i="1" dirty="0"/>
              <a:t>A closer look at air pollution in Houston: Identifying priority </a:t>
            </a:r>
            <a:r>
              <a:rPr lang="en-US" sz="1200" i="1" dirty="0" smtClean="0"/>
              <a:t>health</a:t>
            </a:r>
            <a:br>
              <a:rPr lang="en-US" sz="1200" i="1" dirty="0" smtClean="0"/>
            </a:br>
            <a:r>
              <a:rPr lang="en-US" sz="1200" i="1" dirty="0" smtClean="0"/>
              <a:t>	 </a:t>
            </a:r>
            <a:r>
              <a:rPr lang="en-US" sz="1200" i="1" dirty="0"/>
              <a:t>risks</a:t>
            </a:r>
            <a:r>
              <a:rPr lang="en-US" sz="1200" dirty="0"/>
              <a:t>. Houston, Texas: University of Texas School of Public Health, Institute for Health Policy; 2006. </a:t>
            </a:r>
            <a:endParaRPr lang="en-US" sz="1200" dirty="0" smtClean="0"/>
          </a:p>
          <a:p>
            <a:pPr marL="0" indent="0">
              <a:buNone/>
            </a:pPr>
            <a:r>
              <a:rPr lang="en-US" sz="1200" dirty="0" smtClean="0"/>
              <a:t>Texas </a:t>
            </a:r>
            <a:r>
              <a:rPr lang="en-US" sz="1200" dirty="0"/>
              <a:t>Department of Transportation. “Chapter 3: Goals Objectives and Measures.” </a:t>
            </a:r>
            <a:r>
              <a:rPr lang="en-US" sz="1200" u="sng" dirty="0" smtClean="0"/>
              <a:t>http</a:t>
            </a:r>
            <a:r>
              <a:rPr lang="en-US" sz="1200" u="sng" dirty="0"/>
              <a:t>://ftp.dot.state.tx.us/pub/txdot-info/tpp/2040/plan/chapter-3.pdf</a:t>
            </a:r>
            <a:r>
              <a:rPr lang="en-US" sz="1200" dirty="0"/>
              <a:t> </a:t>
            </a:r>
            <a:r>
              <a:rPr lang="en-US" sz="1200" dirty="0" smtClean="0"/>
              <a:t>	Accessed</a:t>
            </a:r>
            <a:r>
              <a:rPr lang="en-US" sz="1200" dirty="0"/>
              <a:t> October 7, 2015. </a:t>
            </a:r>
            <a:endParaRPr lang="en-US" sz="1200" dirty="0" smtClean="0"/>
          </a:p>
          <a:p>
            <a:endParaRPr lang="en-US" sz="1200" dirty="0"/>
          </a:p>
          <a:p>
            <a:endParaRPr lang="en-US" dirty="0"/>
          </a:p>
        </p:txBody>
      </p:sp>
      <p:sp>
        <p:nvSpPr>
          <p:cNvPr id="4" name="TextBox 3"/>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98126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4919" y="1390286"/>
            <a:ext cx="9720072" cy="706871"/>
          </a:xfrm>
        </p:spPr>
        <p:txBody>
          <a:bodyPr>
            <a:normAutofit fontScale="90000"/>
          </a:bodyPr>
          <a:lstStyle/>
          <a:p>
            <a:r>
              <a:rPr lang="en-US" sz="8000" b="1" spc="200" dirty="0" smtClean="0">
                <a:ln w="19050">
                  <a:solidFill>
                    <a:prstClr val="black"/>
                  </a:solidFill>
                </a:ln>
                <a:solidFill>
                  <a:prstClr val="white"/>
                </a:solidFill>
              </a:rPr>
              <a:t>AIMS</a:t>
            </a:r>
            <a:br>
              <a:rPr lang="en-US" sz="8000" b="1" spc="200" dirty="0" smtClean="0">
                <a:ln w="19050">
                  <a:solidFill>
                    <a:prstClr val="black"/>
                  </a:solidFill>
                </a:ln>
                <a:solidFill>
                  <a:prstClr val="white"/>
                </a:solidFill>
              </a:rPr>
            </a:br>
            <a:endParaRPr lang="en-US" sz="8000" dirty="0"/>
          </a:p>
        </p:txBody>
      </p:sp>
      <p:sp>
        <p:nvSpPr>
          <p:cNvPr id="4" name="TextBox 3"/>
          <p:cNvSpPr txBox="1"/>
          <p:nvPr/>
        </p:nvSpPr>
        <p:spPr>
          <a:xfrm>
            <a:off x="735496" y="2097157"/>
            <a:ext cx="10843590" cy="3693319"/>
          </a:xfrm>
          <a:prstGeom prst="rect">
            <a:avLst/>
          </a:prstGeom>
          <a:noFill/>
        </p:spPr>
        <p:txBody>
          <a:bodyPr wrap="square" rtlCol="0">
            <a:spAutoFit/>
          </a:bodyPr>
          <a:lstStyle/>
          <a:p>
            <a:r>
              <a:rPr lang="en-US" sz="2400" dirty="0" smtClean="0"/>
              <a:t>Initial task : examine </a:t>
            </a:r>
            <a:r>
              <a:rPr lang="en-US" sz="2400" dirty="0"/>
              <a:t>the </a:t>
            </a:r>
            <a:r>
              <a:rPr lang="en-US" sz="2400" dirty="0" smtClean="0"/>
              <a:t>impacts air </a:t>
            </a:r>
            <a:r>
              <a:rPr lang="en-US" sz="2400" dirty="0"/>
              <a:t>pollution governance in Houston in the transportation </a:t>
            </a:r>
            <a:r>
              <a:rPr lang="en-US" sz="2400" dirty="0" smtClean="0"/>
              <a:t>sector</a:t>
            </a:r>
          </a:p>
          <a:p>
            <a:pPr algn="ctr"/>
            <a:endParaRPr lang="en-US" sz="2400" dirty="0" smtClean="0"/>
          </a:p>
          <a:p>
            <a:pPr marL="742950" lvl="1" indent="-285750">
              <a:buFont typeface="Arial" panose="020B0604020202020204" pitchFamily="34" charset="0"/>
              <a:buChar char="•"/>
            </a:pPr>
            <a:r>
              <a:rPr lang="en-US" sz="2400" dirty="0" smtClean="0"/>
              <a:t>What is the </a:t>
            </a:r>
            <a:r>
              <a:rPr lang="en-US" sz="2400" b="1" dirty="0" smtClean="0"/>
              <a:t>structure</a:t>
            </a:r>
            <a:r>
              <a:rPr lang="en-US" sz="2400" dirty="0" smtClean="0"/>
              <a:t> of air pollution governance in Houston and how is it implemented? </a:t>
            </a:r>
          </a:p>
          <a:p>
            <a:pPr marL="742950" lvl="1" indent="-285750">
              <a:buFont typeface="Arial" panose="020B0604020202020204" pitchFamily="34" charset="0"/>
              <a:buChar char="•"/>
            </a:pPr>
            <a:r>
              <a:rPr lang="en-US" sz="2400" dirty="0" smtClean="0"/>
              <a:t>Who are the </a:t>
            </a:r>
            <a:r>
              <a:rPr lang="en-US" sz="2400" b="1" dirty="0" smtClean="0"/>
              <a:t>stakeholders</a:t>
            </a:r>
            <a:r>
              <a:rPr lang="en-US" sz="2400" dirty="0" smtClean="0"/>
              <a:t> in the area’s transportation sector and how do they interact? </a:t>
            </a:r>
          </a:p>
          <a:p>
            <a:pPr marL="742950" lvl="1" indent="-285750">
              <a:buFont typeface="Arial" panose="020B0604020202020204" pitchFamily="34" charset="0"/>
              <a:buChar char="•"/>
            </a:pPr>
            <a:r>
              <a:rPr lang="en-US" sz="2400" dirty="0" smtClean="0"/>
              <a:t>What are the </a:t>
            </a:r>
            <a:r>
              <a:rPr lang="en-US" sz="2400" b="1" dirty="0" smtClean="0"/>
              <a:t>priorities </a:t>
            </a:r>
            <a:r>
              <a:rPr lang="en-US" sz="2400" dirty="0" smtClean="0"/>
              <a:t>of Houston’s federal, state, and private organizations, and how are they determined?</a:t>
            </a:r>
            <a:endParaRPr lang="en-US" sz="2400" b="1" dirty="0" smtClean="0"/>
          </a:p>
          <a:p>
            <a:pPr marL="742950" lvl="1" indent="-285750">
              <a:buFont typeface="Arial" panose="020B0604020202020204" pitchFamily="34" charset="0"/>
              <a:buChar char="•"/>
            </a:pPr>
            <a:endParaRPr lang="en-US" dirty="0"/>
          </a:p>
        </p:txBody>
      </p:sp>
      <p:sp>
        <p:nvSpPr>
          <p:cNvPr id="5" name="TextBox 4"/>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2333188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4919" y="1390286"/>
            <a:ext cx="9720072" cy="706871"/>
          </a:xfrm>
        </p:spPr>
        <p:txBody>
          <a:bodyPr>
            <a:normAutofit fontScale="90000"/>
          </a:bodyPr>
          <a:lstStyle/>
          <a:p>
            <a:r>
              <a:rPr lang="en-US" sz="8000" b="1" spc="200" dirty="0" smtClean="0">
                <a:ln w="19050">
                  <a:solidFill>
                    <a:prstClr val="black"/>
                  </a:solidFill>
                </a:ln>
                <a:solidFill>
                  <a:prstClr val="white"/>
                </a:solidFill>
              </a:rPr>
              <a:t>Methods</a:t>
            </a:r>
            <a:br>
              <a:rPr lang="en-US" sz="8000" b="1" spc="200" dirty="0" smtClean="0">
                <a:ln w="19050">
                  <a:solidFill>
                    <a:prstClr val="black"/>
                  </a:solidFill>
                </a:ln>
                <a:solidFill>
                  <a:prstClr val="white"/>
                </a:solidFill>
              </a:rPr>
            </a:br>
            <a:endParaRPr lang="en-US" sz="8000" dirty="0"/>
          </a:p>
        </p:txBody>
      </p:sp>
      <p:sp>
        <p:nvSpPr>
          <p:cNvPr id="4" name="TextBox 3"/>
          <p:cNvSpPr txBox="1"/>
          <p:nvPr/>
        </p:nvSpPr>
        <p:spPr>
          <a:xfrm>
            <a:off x="894919" y="2097157"/>
            <a:ext cx="4812198" cy="3416320"/>
          </a:xfrm>
          <a:prstGeom prst="rect">
            <a:avLst/>
          </a:prstGeom>
          <a:noFill/>
        </p:spPr>
        <p:txBody>
          <a:bodyPr wrap="square" rtlCol="0">
            <a:spAutoFit/>
          </a:bodyPr>
          <a:lstStyle/>
          <a:p>
            <a:pPr marL="457200" indent="-457200">
              <a:buClr>
                <a:schemeClr val="accent1">
                  <a:lumMod val="60000"/>
                  <a:lumOff val="40000"/>
                </a:schemeClr>
              </a:buClr>
              <a:buSzPct val="150000"/>
              <a:buFont typeface="+mj-lt"/>
              <a:buAutoNum type="arabicPeriod"/>
            </a:pPr>
            <a:r>
              <a:rPr lang="en-US" sz="2400" dirty="0" smtClean="0"/>
              <a:t>Profiling both government organizations and NGOs in the federal, state, and local level </a:t>
            </a:r>
            <a:br>
              <a:rPr lang="en-US" sz="2400" dirty="0" smtClean="0"/>
            </a:br>
            <a:r>
              <a:rPr lang="en-US" sz="2400" dirty="0" smtClean="0"/>
              <a:t/>
            </a:r>
            <a:br>
              <a:rPr lang="en-US" sz="2400" dirty="0" smtClean="0"/>
            </a:br>
            <a:endParaRPr lang="en-US" sz="2400" dirty="0" smtClean="0"/>
          </a:p>
          <a:p>
            <a:pPr marL="457200" indent="-457200">
              <a:buClr>
                <a:schemeClr val="accent1">
                  <a:lumMod val="75000"/>
                </a:schemeClr>
              </a:buClr>
              <a:buSzPct val="150000"/>
              <a:buFont typeface="+mj-lt"/>
              <a:buAutoNum type="arabicPeriod"/>
            </a:pPr>
            <a:r>
              <a:rPr lang="en-US" sz="2400" dirty="0" smtClean="0"/>
              <a:t>Annotating </a:t>
            </a:r>
            <a:r>
              <a:rPr lang="en-US" sz="2400" dirty="0"/>
              <a:t>r</a:t>
            </a:r>
            <a:r>
              <a:rPr lang="en-US" sz="2400" dirty="0" smtClean="0"/>
              <a:t>esearch papers </a:t>
            </a:r>
            <a:br>
              <a:rPr lang="en-US" sz="2400" dirty="0" smtClean="0"/>
            </a:br>
            <a:r>
              <a:rPr lang="en-US" sz="2400" dirty="0" smtClean="0"/>
              <a:t/>
            </a:r>
            <a:br>
              <a:rPr lang="en-US" sz="2400" dirty="0" smtClean="0"/>
            </a:br>
            <a:endParaRPr lang="en-US" sz="2400" dirty="0" smtClean="0"/>
          </a:p>
          <a:p>
            <a:pPr marL="457200" indent="-457200">
              <a:buClr>
                <a:schemeClr val="accent1">
                  <a:lumMod val="50000"/>
                </a:schemeClr>
              </a:buClr>
              <a:buSzPct val="150000"/>
              <a:buFont typeface="+mj-lt"/>
              <a:buAutoNum type="arabicPeriod"/>
            </a:pPr>
            <a:r>
              <a:rPr lang="en-US" sz="2400" dirty="0" smtClean="0"/>
              <a:t>Reviewing news articles</a:t>
            </a:r>
          </a:p>
        </p:txBody>
      </p:sp>
      <p:sp>
        <p:nvSpPr>
          <p:cNvPr id="3" name="Right Arrow 2"/>
          <p:cNvSpPr/>
          <p:nvPr/>
        </p:nvSpPr>
        <p:spPr>
          <a:xfrm>
            <a:off x="5633543" y="2541268"/>
            <a:ext cx="1292773" cy="346842"/>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60000"/>
                  <a:lumOff val="40000"/>
                </a:schemeClr>
              </a:solidFill>
            </a:endParaRPr>
          </a:p>
        </p:txBody>
      </p:sp>
      <p:sp>
        <p:nvSpPr>
          <p:cNvPr id="5" name="Right Arrow 4"/>
          <p:cNvSpPr/>
          <p:nvPr/>
        </p:nvSpPr>
        <p:spPr>
          <a:xfrm>
            <a:off x="5633542" y="3842725"/>
            <a:ext cx="1292773" cy="346842"/>
          </a:xfrm>
          <a:prstGeom prst="rightArrow">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5633543" y="5125755"/>
            <a:ext cx="1292773" cy="346842"/>
          </a:xfrm>
          <a:prstGeom prst="rightArrow">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283668" y="2114524"/>
            <a:ext cx="4244637" cy="1200329"/>
          </a:xfrm>
          <a:prstGeom prst="rect">
            <a:avLst/>
          </a:prstGeom>
          <a:noFill/>
        </p:spPr>
        <p:txBody>
          <a:bodyPr wrap="square" rtlCol="0">
            <a:spAutoFit/>
          </a:bodyPr>
          <a:lstStyle/>
          <a:p>
            <a:r>
              <a:rPr lang="en-US" sz="2400" dirty="0" smtClean="0"/>
              <a:t>Determine </a:t>
            </a:r>
            <a:r>
              <a:rPr lang="en-US" sz="2400" b="1" dirty="0" smtClean="0">
                <a:solidFill>
                  <a:schemeClr val="accent1">
                    <a:lumMod val="60000"/>
                    <a:lumOff val="40000"/>
                  </a:schemeClr>
                </a:solidFill>
              </a:rPr>
              <a:t>priorities</a:t>
            </a:r>
            <a:r>
              <a:rPr lang="en-US" sz="2400" dirty="0" smtClean="0"/>
              <a:t> among these organizations and their </a:t>
            </a:r>
            <a:r>
              <a:rPr lang="en-US" sz="2400" b="1" dirty="0" smtClean="0">
                <a:solidFill>
                  <a:schemeClr val="accent1">
                    <a:lumMod val="60000"/>
                    <a:lumOff val="40000"/>
                  </a:schemeClr>
                </a:solidFill>
              </a:rPr>
              <a:t>methods</a:t>
            </a:r>
            <a:r>
              <a:rPr lang="en-US" sz="2400" dirty="0" smtClean="0">
                <a:solidFill>
                  <a:schemeClr val="accent1">
                    <a:lumMod val="60000"/>
                    <a:lumOff val="40000"/>
                  </a:schemeClr>
                </a:solidFill>
              </a:rPr>
              <a:t> </a:t>
            </a:r>
            <a:r>
              <a:rPr lang="en-US" sz="2400" dirty="0" smtClean="0"/>
              <a:t>of governance </a:t>
            </a:r>
          </a:p>
        </p:txBody>
      </p:sp>
      <p:sp>
        <p:nvSpPr>
          <p:cNvPr id="9" name="TextBox 8"/>
          <p:cNvSpPr txBox="1"/>
          <p:nvPr/>
        </p:nvSpPr>
        <p:spPr>
          <a:xfrm>
            <a:off x="7283668" y="3496634"/>
            <a:ext cx="4381270" cy="1200329"/>
          </a:xfrm>
          <a:prstGeom prst="rect">
            <a:avLst/>
          </a:prstGeom>
          <a:noFill/>
        </p:spPr>
        <p:txBody>
          <a:bodyPr wrap="square" rtlCol="0">
            <a:spAutoFit/>
          </a:bodyPr>
          <a:lstStyle/>
          <a:p>
            <a:r>
              <a:rPr lang="en-US" sz="2400" b="1" dirty="0" smtClean="0">
                <a:solidFill>
                  <a:schemeClr val="accent1">
                    <a:lumMod val="75000"/>
                  </a:schemeClr>
                </a:solidFill>
              </a:rPr>
              <a:t>Compare</a:t>
            </a:r>
            <a:r>
              <a:rPr lang="en-US" sz="2400" dirty="0" smtClean="0">
                <a:solidFill>
                  <a:schemeClr val="accent1">
                    <a:lumMod val="75000"/>
                  </a:schemeClr>
                </a:solidFill>
              </a:rPr>
              <a:t> </a:t>
            </a:r>
            <a:r>
              <a:rPr lang="en-US" sz="2400" dirty="0" smtClean="0"/>
              <a:t>the</a:t>
            </a:r>
            <a:r>
              <a:rPr lang="en-US" sz="2400" dirty="0" smtClean="0">
                <a:solidFill>
                  <a:schemeClr val="accent1">
                    <a:lumMod val="75000"/>
                  </a:schemeClr>
                </a:solidFill>
              </a:rPr>
              <a:t> </a:t>
            </a:r>
            <a:r>
              <a:rPr lang="en-US" sz="2400" dirty="0" smtClean="0"/>
              <a:t>recommendations of scientific researchers, government organizations, etc. </a:t>
            </a:r>
          </a:p>
        </p:txBody>
      </p:sp>
      <p:sp>
        <p:nvSpPr>
          <p:cNvPr id="10" name="TextBox 9"/>
          <p:cNvSpPr txBox="1"/>
          <p:nvPr/>
        </p:nvSpPr>
        <p:spPr>
          <a:xfrm>
            <a:off x="7283668" y="4883677"/>
            <a:ext cx="4244637" cy="830997"/>
          </a:xfrm>
          <a:prstGeom prst="rect">
            <a:avLst/>
          </a:prstGeom>
          <a:noFill/>
        </p:spPr>
        <p:txBody>
          <a:bodyPr wrap="square" rtlCol="0">
            <a:spAutoFit/>
          </a:bodyPr>
          <a:lstStyle/>
          <a:p>
            <a:r>
              <a:rPr lang="en-US" sz="2400" dirty="0" smtClean="0"/>
              <a:t>Assess </a:t>
            </a:r>
            <a:r>
              <a:rPr lang="en-US" sz="2400" b="1" dirty="0" smtClean="0">
                <a:solidFill>
                  <a:schemeClr val="accent1">
                    <a:lumMod val="50000"/>
                  </a:schemeClr>
                </a:solidFill>
              </a:rPr>
              <a:t>public opinion </a:t>
            </a:r>
            <a:r>
              <a:rPr lang="en-US" sz="2400" dirty="0" smtClean="0"/>
              <a:t>on air pollution events and governance</a:t>
            </a:r>
          </a:p>
        </p:txBody>
      </p:sp>
      <p:sp>
        <p:nvSpPr>
          <p:cNvPr id="11" name="TextBox 10"/>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72169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4919" y="1390286"/>
            <a:ext cx="9720072" cy="706871"/>
          </a:xfrm>
        </p:spPr>
        <p:txBody>
          <a:bodyPr>
            <a:normAutofit fontScale="90000"/>
          </a:bodyPr>
          <a:lstStyle/>
          <a:p>
            <a:r>
              <a:rPr lang="en-US" sz="8000" b="1" spc="200" dirty="0" smtClean="0">
                <a:ln w="19050">
                  <a:solidFill>
                    <a:prstClr val="black"/>
                  </a:solidFill>
                </a:ln>
                <a:solidFill>
                  <a:prstClr val="white"/>
                </a:solidFill>
              </a:rPr>
              <a:t>Findings</a:t>
            </a:r>
            <a:br>
              <a:rPr lang="en-US" sz="8000" b="1" spc="200" dirty="0" smtClean="0">
                <a:ln w="19050">
                  <a:solidFill>
                    <a:prstClr val="black"/>
                  </a:solidFill>
                </a:ln>
                <a:solidFill>
                  <a:prstClr val="white"/>
                </a:solidFill>
              </a:rPr>
            </a:br>
            <a:endParaRPr lang="en-US" sz="8000" dirty="0"/>
          </a:p>
        </p:txBody>
      </p:sp>
      <p:sp>
        <p:nvSpPr>
          <p:cNvPr id="3" name="TextBox 2"/>
          <p:cNvSpPr txBox="1"/>
          <p:nvPr/>
        </p:nvSpPr>
        <p:spPr>
          <a:xfrm>
            <a:off x="488683" y="1931031"/>
            <a:ext cx="4491530" cy="2308324"/>
          </a:xfrm>
          <a:prstGeom prst="rect">
            <a:avLst/>
          </a:prstGeom>
          <a:noFill/>
        </p:spPr>
        <p:txBody>
          <a:bodyPr wrap="square" rtlCol="0">
            <a:spAutoFit/>
          </a:bodyPr>
          <a:lstStyle/>
          <a:p>
            <a:pPr>
              <a:buClr>
                <a:srgbClr val="FF0000"/>
              </a:buClr>
              <a:buSzPct val="200000"/>
            </a:pPr>
            <a:r>
              <a:rPr lang="en-US" sz="2400" dirty="0" smtClean="0"/>
              <a:t> </a:t>
            </a:r>
            <a:r>
              <a:rPr lang="en-US" sz="2400" dirty="0" smtClean="0">
                <a:solidFill>
                  <a:schemeClr val="accent1"/>
                </a:solidFill>
              </a:rPr>
              <a:t>1. </a:t>
            </a:r>
            <a:r>
              <a:rPr lang="en-US" sz="2400" dirty="0" smtClean="0"/>
              <a:t>Significant Cross-Scale Conflict</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endParaRPr lang="en-US" sz="2400" dirty="0" smtClean="0"/>
          </a:p>
        </p:txBody>
      </p:sp>
      <p:pic>
        <p:nvPicPr>
          <p:cNvPr id="9" name="Picture 8"/>
          <p:cNvPicPr>
            <a:picLocks noChangeAspect="1"/>
          </p:cNvPicPr>
          <p:nvPr/>
        </p:nvPicPr>
        <p:blipFill>
          <a:blip r:embed="rId3"/>
          <a:stretch>
            <a:fillRect/>
          </a:stretch>
        </p:blipFill>
        <p:spPr>
          <a:xfrm>
            <a:off x="2797475" y="2494071"/>
            <a:ext cx="1039466" cy="1787152"/>
          </a:xfrm>
          <a:prstGeom prst="rect">
            <a:avLst/>
          </a:prstGeom>
        </p:spPr>
      </p:pic>
      <p:pic>
        <p:nvPicPr>
          <p:cNvPr id="10" name="Picture 9"/>
          <p:cNvPicPr>
            <a:picLocks noChangeAspect="1"/>
          </p:cNvPicPr>
          <p:nvPr/>
        </p:nvPicPr>
        <p:blipFill>
          <a:blip r:embed="rId4"/>
          <a:stretch>
            <a:fillRect/>
          </a:stretch>
        </p:blipFill>
        <p:spPr>
          <a:xfrm>
            <a:off x="515392" y="2833045"/>
            <a:ext cx="1844236" cy="1490045"/>
          </a:xfrm>
          <a:prstGeom prst="rect">
            <a:avLst/>
          </a:prstGeom>
        </p:spPr>
      </p:pic>
      <p:sp>
        <p:nvSpPr>
          <p:cNvPr id="11" name="TextBox 10"/>
          <p:cNvSpPr txBox="1"/>
          <p:nvPr/>
        </p:nvSpPr>
        <p:spPr>
          <a:xfrm>
            <a:off x="4913009" y="3539840"/>
            <a:ext cx="1176331" cy="769441"/>
          </a:xfrm>
          <a:prstGeom prst="rect">
            <a:avLst/>
          </a:prstGeom>
          <a:noFill/>
        </p:spPr>
        <p:txBody>
          <a:bodyPr wrap="square" rtlCol="0">
            <a:spAutoFit/>
          </a:bodyPr>
          <a:lstStyle/>
          <a:p>
            <a:r>
              <a:rPr lang="en-US" sz="4400" dirty="0" smtClean="0"/>
              <a:t>VS. </a:t>
            </a:r>
            <a:endParaRPr lang="en-US" sz="4400" dirty="0"/>
          </a:p>
        </p:txBody>
      </p:sp>
      <p:pic>
        <p:nvPicPr>
          <p:cNvPr id="15" name="Picture 14"/>
          <p:cNvPicPr>
            <a:picLocks noChangeAspect="1"/>
          </p:cNvPicPr>
          <p:nvPr/>
        </p:nvPicPr>
        <p:blipFill>
          <a:blip r:embed="rId5"/>
          <a:stretch>
            <a:fillRect/>
          </a:stretch>
        </p:blipFill>
        <p:spPr>
          <a:xfrm>
            <a:off x="8590712" y="2212580"/>
            <a:ext cx="2388586" cy="1343580"/>
          </a:xfrm>
          <a:prstGeom prst="rect">
            <a:avLst/>
          </a:prstGeom>
        </p:spPr>
      </p:pic>
      <p:pic>
        <p:nvPicPr>
          <p:cNvPr id="12" name="Picture 11"/>
          <p:cNvPicPr>
            <a:picLocks noChangeAspect="1"/>
          </p:cNvPicPr>
          <p:nvPr/>
        </p:nvPicPr>
        <p:blipFill>
          <a:blip r:embed="rId6"/>
          <a:stretch>
            <a:fillRect/>
          </a:stretch>
        </p:blipFill>
        <p:spPr>
          <a:xfrm>
            <a:off x="6145733" y="1931031"/>
            <a:ext cx="2388586" cy="2413997"/>
          </a:xfrm>
          <a:prstGeom prst="rect">
            <a:avLst/>
          </a:prstGeom>
        </p:spPr>
      </p:pic>
      <p:pic>
        <p:nvPicPr>
          <p:cNvPr id="14" name="Picture 13"/>
          <p:cNvPicPr>
            <a:picLocks noChangeAspect="1"/>
          </p:cNvPicPr>
          <p:nvPr/>
        </p:nvPicPr>
        <p:blipFill>
          <a:blip r:embed="rId7"/>
          <a:stretch>
            <a:fillRect/>
          </a:stretch>
        </p:blipFill>
        <p:spPr>
          <a:xfrm>
            <a:off x="8534319" y="3391764"/>
            <a:ext cx="2394818" cy="705141"/>
          </a:xfrm>
          <a:prstGeom prst="rect">
            <a:avLst/>
          </a:prstGeom>
        </p:spPr>
      </p:pic>
      <p:sp>
        <p:nvSpPr>
          <p:cNvPr id="19" name="TextBox 18"/>
          <p:cNvSpPr txBox="1"/>
          <p:nvPr/>
        </p:nvSpPr>
        <p:spPr>
          <a:xfrm>
            <a:off x="560672" y="4489217"/>
            <a:ext cx="4419541" cy="2308324"/>
          </a:xfrm>
          <a:prstGeom prst="rect">
            <a:avLst/>
          </a:prstGeom>
          <a:noFill/>
        </p:spPr>
        <p:txBody>
          <a:bodyPr wrap="square" rtlCol="0">
            <a:spAutoFit/>
          </a:bodyPr>
          <a:lstStyle/>
          <a:p>
            <a:pPr>
              <a:buClr>
                <a:srgbClr val="FF0000"/>
              </a:buClr>
              <a:buSzPct val="200000"/>
            </a:pPr>
            <a:r>
              <a:rPr lang="en-US" sz="2400" dirty="0" smtClean="0"/>
              <a:t> </a:t>
            </a:r>
            <a:r>
              <a:rPr lang="en-US" sz="2400" dirty="0">
                <a:solidFill>
                  <a:schemeClr val="accent1"/>
                </a:solidFill>
              </a:rPr>
              <a:t>2</a:t>
            </a:r>
            <a:r>
              <a:rPr lang="en-US" sz="2400" dirty="0" smtClean="0">
                <a:solidFill>
                  <a:schemeClr val="accent1"/>
                </a:solidFill>
              </a:rPr>
              <a:t>. </a:t>
            </a:r>
            <a:r>
              <a:rPr lang="en-US" sz="2400" dirty="0" smtClean="0"/>
              <a:t>Narrow Approach</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endParaRPr lang="en-US" sz="2400" dirty="0" smtClean="0"/>
          </a:p>
        </p:txBody>
      </p:sp>
      <p:sp>
        <p:nvSpPr>
          <p:cNvPr id="16" name="TextBox 15"/>
          <p:cNvSpPr txBox="1"/>
          <p:nvPr/>
        </p:nvSpPr>
        <p:spPr>
          <a:xfrm>
            <a:off x="6509065" y="5118980"/>
            <a:ext cx="743767" cy="369332"/>
          </a:xfrm>
          <a:prstGeom prst="rect">
            <a:avLst/>
          </a:prstGeom>
          <a:noFill/>
        </p:spPr>
        <p:txBody>
          <a:bodyPr wrap="square" rtlCol="0">
            <a:spAutoFit/>
          </a:bodyPr>
          <a:lstStyle/>
          <a:p>
            <a:r>
              <a:rPr lang="en-US" b="1" dirty="0" smtClean="0"/>
              <a:t>VOCs</a:t>
            </a:r>
            <a:endParaRPr lang="en-US" b="1" dirty="0"/>
          </a:p>
        </p:txBody>
      </p:sp>
      <p:sp>
        <p:nvSpPr>
          <p:cNvPr id="17" name="TextBox 16"/>
          <p:cNvSpPr txBox="1"/>
          <p:nvPr/>
        </p:nvSpPr>
        <p:spPr>
          <a:xfrm>
            <a:off x="3794631" y="5118980"/>
            <a:ext cx="965136" cy="369332"/>
          </a:xfrm>
          <a:prstGeom prst="rect">
            <a:avLst/>
          </a:prstGeom>
          <a:noFill/>
        </p:spPr>
        <p:txBody>
          <a:bodyPr wrap="none" rtlCol="0">
            <a:spAutoFit/>
          </a:bodyPr>
          <a:lstStyle/>
          <a:p>
            <a:r>
              <a:rPr lang="en-US" b="1" dirty="0" smtClean="0"/>
              <a:t>Industry</a:t>
            </a:r>
            <a:endParaRPr lang="en-US" b="1" dirty="0"/>
          </a:p>
        </p:txBody>
      </p:sp>
      <p:sp>
        <p:nvSpPr>
          <p:cNvPr id="23" name="TextBox 22"/>
          <p:cNvSpPr txBox="1"/>
          <p:nvPr/>
        </p:nvSpPr>
        <p:spPr>
          <a:xfrm>
            <a:off x="2985632" y="6201811"/>
            <a:ext cx="1942135" cy="369332"/>
          </a:xfrm>
          <a:prstGeom prst="rect">
            <a:avLst/>
          </a:prstGeom>
          <a:noFill/>
        </p:spPr>
        <p:txBody>
          <a:bodyPr wrap="none" rtlCol="0">
            <a:spAutoFit/>
          </a:bodyPr>
          <a:lstStyle/>
          <a:p>
            <a:r>
              <a:rPr lang="en-US" b="1" dirty="0" smtClean="0"/>
              <a:t>Vehicle Emissions </a:t>
            </a:r>
            <a:endParaRPr lang="en-US" b="1" dirty="0"/>
          </a:p>
        </p:txBody>
      </p:sp>
      <p:sp>
        <p:nvSpPr>
          <p:cNvPr id="24" name="TextBox 23"/>
          <p:cNvSpPr txBox="1"/>
          <p:nvPr/>
        </p:nvSpPr>
        <p:spPr>
          <a:xfrm>
            <a:off x="6606900" y="6247254"/>
            <a:ext cx="690319" cy="368071"/>
          </a:xfrm>
          <a:prstGeom prst="rect">
            <a:avLst/>
          </a:prstGeom>
          <a:noFill/>
        </p:spPr>
        <p:txBody>
          <a:bodyPr wrap="square" rtlCol="0">
            <a:spAutoFit/>
          </a:bodyPr>
          <a:lstStyle/>
          <a:p>
            <a:r>
              <a:rPr lang="en-US" b="1" dirty="0" err="1" smtClean="0"/>
              <a:t>NOx</a:t>
            </a:r>
            <a:endParaRPr lang="en-US" b="1" dirty="0"/>
          </a:p>
        </p:txBody>
      </p:sp>
      <p:sp>
        <p:nvSpPr>
          <p:cNvPr id="25" name="TextBox 24"/>
          <p:cNvSpPr txBox="1"/>
          <p:nvPr/>
        </p:nvSpPr>
        <p:spPr>
          <a:xfrm>
            <a:off x="9036569" y="5643379"/>
            <a:ext cx="882869" cy="369332"/>
          </a:xfrm>
          <a:prstGeom prst="rect">
            <a:avLst/>
          </a:prstGeom>
          <a:noFill/>
        </p:spPr>
        <p:txBody>
          <a:bodyPr wrap="square" rtlCol="0">
            <a:spAutoFit/>
          </a:bodyPr>
          <a:lstStyle/>
          <a:p>
            <a:r>
              <a:rPr lang="en-US" b="1" dirty="0" smtClean="0"/>
              <a:t>Ozone </a:t>
            </a:r>
            <a:endParaRPr lang="en-US" b="1" dirty="0"/>
          </a:p>
        </p:txBody>
      </p:sp>
      <p:cxnSp>
        <p:nvCxnSpPr>
          <p:cNvPr id="21" name="Straight Arrow Connector 20"/>
          <p:cNvCxnSpPr>
            <a:stCxn id="17" idx="3"/>
            <a:endCxn id="16" idx="1"/>
          </p:cNvCxnSpPr>
          <p:nvPr/>
        </p:nvCxnSpPr>
        <p:spPr>
          <a:xfrm>
            <a:off x="4759767" y="5303646"/>
            <a:ext cx="174929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53" name="Straight Arrow Connector 2052"/>
          <p:cNvCxnSpPr>
            <a:endCxn id="24" idx="1"/>
          </p:cNvCxnSpPr>
          <p:nvPr/>
        </p:nvCxnSpPr>
        <p:spPr>
          <a:xfrm>
            <a:off x="4869145" y="6431289"/>
            <a:ext cx="1737755"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59" name="Straight Arrow Connector 2058"/>
          <p:cNvCxnSpPr>
            <a:stCxn id="16" idx="3"/>
            <a:endCxn id="25" idx="1"/>
          </p:cNvCxnSpPr>
          <p:nvPr/>
        </p:nvCxnSpPr>
        <p:spPr>
          <a:xfrm>
            <a:off x="7252832" y="5303646"/>
            <a:ext cx="1783737" cy="5243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63" name="Straight Arrow Connector 2062"/>
          <p:cNvCxnSpPr>
            <a:stCxn id="24" idx="3"/>
            <a:endCxn id="25" idx="1"/>
          </p:cNvCxnSpPr>
          <p:nvPr/>
        </p:nvCxnSpPr>
        <p:spPr>
          <a:xfrm flipV="1">
            <a:off x="7297219" y="5828045"/>
            <a:ext cx="1739350" cy="6032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2488558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tceq.state.tx.us/assets/public/comm_exec/images/shaw.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75846" y="2673908"/>
            <a:ext cx="2777246" cy="355715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clipartbest.com/cliparts/niX/6dy/niX6dy9iB.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5529" y="1475925"/>
            <a:ext cx="4416186" cy="2580907"/>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875846" y="565890"/>
            <a:ext cx="9720072" cy="1499616"/>
          </a:xfrm>
          <a:prstGeom prst="rect">
            <a:avLst/>
          </a:prstGeom>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endParaRPr lang="en-US" sz="3200" dirty="0"/>
          </a:p>
        </p:txBody>
      </p:sp>
      <p:sp>
        <p:nvSpPr>
          <p:cNvPr id="10" name="TextBox 9"/>
          <p:cNvSpPr txBox="1"/>
          <p:nvPr/>
        </p:nvSpPr>
        <p:spPr>
          <a:xfrm>
            <a:off x="4744995" y="1952368"/>
            <a:ext cx="3101546" cy="1323439"/>
          </a:xfrm>
          <a:prstGeom prst="rect">
            <a:avLst/>
          </a:prstGeom>
          <a:noFill/>
        </p:spPr>
        <p:txBody>
          <a:bodyPr wrap="square" rtlCol="0">
            <a:spAutoFit/>
          </a:bodyPr>
          <a:lstStyle/>
          <a:p>
            <a:r>
              <a:rPr lang="en-US" sz="2000" dirty="0" smtClean="0"/>
              <a:t>Tightening the country’s smog standard would be too costly and is not a necessity for public health. </a:t>
            </a:r>
            <a:endParaRPr lang="en-US" sz="2000" dirty="0"/>
          </a:p>
        </p:txBody>
      </p:sp>
      <p:sp>
        <p:nvSpPr>
          <p:cNvPr id="11" name="TextBox 10"/>
          <p:cNvSpPr txBox="1"/>
          <p:nvPr/>
        </p:nvSpPr>
        <p:spPr>
          <a:xfrm>
            <a:off x="1569309" y="2000375"/>
            <a:ext cx="1642757" cy="646331"/>
          </a:xfrm>
          <a:prstGeom prst="rect">
            <a:avLst/>
          </a:prstGeom>
          <a:noFill/>
        </p:spPr>
        <p:txBody>
          <a:bodyPr wrap="none" rtlCol="0">
            <a:spAutoFit/>
          </a:bodyPr>
          <a:lstStyle/>
          <a:p>
            <a:r>
              <a:rPr lang="en-US" dirty="0" smtClean="0"/>
              <a:t>TCEQ Chairman</a:t>
            </a:r>
            <a:br>
              <a:rPr lang="en-US" dirty="0" smtClean="0"/>
            </a:br>
            <a:r>
              <a:rPr lang="en-US" dirty="0" smtClean="0"/>
              <a:t>Bryan Shaw </a:t>
            </a:r>
            <a:endParaRPr lang="en-US" dirty="0"/>
          </a:p>
        </p:txBody>
      </p:sp>
      <p:pic>
        <p:nvPicPr>
          <p:cNvPr id="17" name="Picture 16"/>
          <p:cNvPicPr>
            <a:picLocks noChangeAspect="1"/>
          </p:cNvPicPr>
          <p:nvPr/>
        </p:nvPicPr>
        <p:blipFill>
          <a:blip r:embed="rId5"/>
          <a:stretch>
            <a:fillRect/>
          </a:stretch>
        </p:blipFill>
        <p:spPr>
          <a:xfrm>
            <a:off x="4597208" y="3918150"/>
            <a:ext cx="2388586" cy="1343580"/>
          </a:xfrm>
          <a:prstGeom prst="rect">
            <a:avLst/>
          </a:prstGeom>
        </p:spPr>
      </p:pic>
      <p:sp>
        <p:nvSpPr>
          <p:cNvPr id="18" name="TextBox 17"/>
          <p:cNvSpPr txBox="1"/>
          <p:nvPr/>
        </p:nvSpPr>
        <p:spPr>
          <a:xfrm>
            <a:off x="4744995" y="4056832"/>
            <a:ext cx="6659797" cy="2123658"/>
          </a:xfrm>
          <a:prstGeom prst="rect">
            <a:avLst/>
          </a:prstGeom>
          <a:noFill/>
        </p:spPr>
        <p:txBody>
          <a:bodyPr wrap="square" rtlCol="0">
            <a:spAutoFit/>
          </a:bodyPr>
          <a:lstStyle/>
          <a:p>
            <a:r>
              <a:rPr lang="en-US" dirty="0" smtClean="0"/>
              <a:t>                                  </a:t>
            </a:r>
            <a:r>
              <a:rPr lang="en-US" sz="6000" dirty="0" smtClean="0"/>
              <a:t>:</a:t>
            </a:r>
            <a:r>
              <a:rPr lang="en-US" sz="2400" dirty="0" smtClean="0"/>
              <a:t> The new standard would result in industry costs of $1.4 billion annually by 2025, while the health benefits would range from $2.9 billion to $5.9 billion. </a:t>
            </a:r>
            <a:endParaRPr lang="en-US" sz="2400" dirty="0"/>
          </a:p>
        </p:txBody>
      </p:sp>
      <p:sp>
        <p:nvSpPr>
          <p:cNvPr id="2" name="Rectangle 1"/>
          <p:cNvSpPr/>
          <p:nvPr/>
        </p:nvSpPr>
        <p:spPr>
          <a:xfrm>
            <a:off x="852583" y="607595"/>
            <a:ext cx="9332106" cy="1323439"/>
          </a:xfrm>
          <a:prstGeom prst="rect">
            <a:avLst/>
          </a:prstGeom>
        </p:spPr>
        <p:txBody>
          <a:bodyPr wrap="none">
            <a:spAutoFit/>
          </a:bodyPr>
          <a:lstStyle/>
          <a:p>
            <a:r>
              <a:rPr lang="en-US" sz="8000" b="1" cap="all" spc="200" dirty="0" smtClean="0">
                <a:ln w="19050">
                  <a:solidFill>
                    <a:prstClr val="black"/>
                  </a:solidFill>
                </a:ln>
                <a:solidFill>
                  <a:prstClr val="white"/>
                </a:solidFill>
                <a:latin typeface="Tw Cen MT Condensed" panose="020B0606020104020203"/>
                <a:ea typeface="+mj-ea"/>
                <a:cs typeface="+mj-cs"/>
              </a:rPr>
              <a:t>State of Texas vs. EPA</a:t>
            </a:r>
            <a:endParaRPr lang="en-US" dirty="0"/>
          </a:p>
        </p:txBody>
      </p:sp>
      <p:sp>
        <p:nvSpPr>
          <p:cNvPr id="12" name="TextBox 11"/>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29975381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0386" y="2285999"/>
            <a:ext cx="5370787" cy="3547242"/>
          </a:xfrm>
        </p:spPr>
        <p:txBody>
          <a:bodyPr/>
          <a:lstStyle/>
          <a:p>
            <a:pPr marL="0" indent="0">
              <a:buNone/>
            </a:pPr>
            <a:r>
              <a:rPr lang="en-US" u="sng" dirty="0" smtClean="0"/>
              <a:t>County/City Level Organizations</a:t>
            </a:r>
            <a:endParaRPr lang="en-US" u="sng" dirty="0"/>
          </a:p>
          <a:p>
            <a:pPr>
              <a:buFont typeface="Arial" panose="020B0604020202020204" pitchFamily="34" charset="0"/>
              <a:buChar char="•"/>
            </a:pPr>
            <a:r>
              <a:rPr lang="en-US" dirty="0" smtClean="0"/>
              <a:t> Harris </a:t>
            </a:r>
            <a:r>
              <a:rPr lang="en-US" dirty="0"/>
              <a:t>County Pollution Control </a:t>
            </a:r>
            <a:r>
              <a:rPr lang="en-US" dirty="0" smtClean="0"/>
              <a:t>Services</a:t>
            </a:r>
          </a:p>
          <a:p>
            <a:pPr>
              <a:buFont typeface="Arial" panose="020B0604020202020204" pitchFamily="34" charset="0"/>
              <a:buChar char="•"/>
            </a:pPr>
            <a:r>
              <a:rPr lang="en-US" dirty="0" smtClean="0"/>
              <a:t> Bureau </a:t>
            </a:r>
            <a:r>
              <a:rPr lang="en-US" dirty="0"/>
              <a:t>Of Pollution Control And Prevention</a:t>
            </a:r>
            <a:endParaRPr lang="en-US" dirty="0" smtClean="0"/>
          </a:p>
          <a:p>
            <a:pPr marL="0" indent="0">
              <a:buNone/>
            </a:pPr>
            <a:r>
              <a:rPr lang="en-US" u="sng" dirty="0" smtClean="0"/>
              <a:t>Transportation Management Organizations</a:t>
            </a:r>
          </a:p>
          <a:p>
            <a:pPr>
              <a:buFont typeface="Arial" panose="020B0604020202020204" pitchFamily="34" charset="0"/>
              <a:buChar char="•"/>
            </a:pPr>
            <a:r>
              <a:rPr lang="en-US" dirty="0" smtClean="0"/>
              <a:t> Bay </a:t>
            </a:r>
            <a:r>
              <a:rPr lang="en-US" dirty="0"/>
              <a:t>Area Houston Transportation </a:t>
            </a:r>
            <a:r>
              <a:rPr lang="en-US" dirty="0" smtClean="0"/>
              <a:t>Partnership</a:t>
            </a:r>
          </a:p>
          <a:p>
            <a:pPr>
              <a:buFont typeface="Arial" panose="020B0604020202020204" pitchFamily="34" charset="0"/>
              <a:buChar char="•"/>
            </a:pPr>
            <a:r>
              <a:rPr lang="en-US" dirty="0"/>
              <a:t> </a:t>
            </a:r>
            <a:r>
              <a:rPr lang="en-US" dirty="0" smtClean="0"/>
              <a:t>Trek Houston</a:t>
            </a:r>
          </a:p>
          <a:p>
            <a:pPr>
              <a:buFont typeface="Arial" panose="020B0604020202020204" pitchFamily="34" charset="0"/>
              <a:buChar char="•"/>
            </a:pPr>
            <a:r>
              <a:rPr lang="en-US" dirty="0"/>
              <a:t> </a:t>
            </a:r>
            <a:r>
              <a:rPr lang="en-US" dirty="0" smtClean="0"/>
              <a:t>Central Houston - Downtown in Motion</a:t>
            </a:r>
          </a:p>
          <a:p>
            <a:pPr>
              <a:buFont typeface="Arial" panose="020B0604020202020204" pitchFamily="34" charset="0"/>
              <a:buChar char="•"/>
            </a:pPr>
            <a:endParaRPr lang="en-US" dirty="0"/>
          </a:p>
        </p:txBody>
      </p:sp>
      <p:sp>
        <p:nvSpPr>
          <p:cNvPr id="4" name="Title 3"/>
          <p:cNvSpPr>
            <a:spLocks noGrp="1"/>
          </p:cNvSpPr>
          <p:nvPr>
            <p:ph type="title"/>
          </p:nvPr>
        </p:nvSpPr>
        <p:spPr>
          <a:xfrm>
            <a:off x="1024128" y="780545"/>
            <a:ext cx="7863371" cy="1108958"/>
          </a:xfrm>
          <a:prstGeom prst="rect">
            <a:avLst/>
          </a:prstGeom>
        </p:spPr>
        <p:txBody>
          <a:bodyPr wrap="none">
            <a:spAutoFit/>
          </a:bodyPr>
          <a:lstStyle/>
          <a:p>
            <a:r>
              <a:rPr lang="en-US" sz="8000" b="1" spc="200" dirty="0" smtClean="0">
                <a:ln w="19050">
                  <a:solidFill>
                    <a:prstClr val="black"/>
                  </a:solidFill>
                </a:ln>
                <a:solidFill>
                  <a:prstClr val="white"/>
                </a:solidFill>
                <a:latin typeface="Tw Cen MT Condensed" panose="020B0606020104020203"/>
              </a:rPr>
              <a:t>Texas </a:t>
            </a:r>
            <a:r>
              <a:rPr lang="en-US" sz="8000" b="1" cap="all" spc="200" dirty="0" smtClean="0">
                <a:ln w="19050">
                  <a:solidFill>
                    <a:prstClr val="black"/>
                  </a:solidFill>
                </a:ln>
                <a:solidFill>
                  <a:prstClr val="white"/>
                </a:solidFill>
                <a:latin typeface="Tw Cen MT Condensed" panose="020B0606020104020203"/>
                <a:ea typeface="+mj-ea"/>
                <a:cs typeface="+mj-cs"/>
              </a:rPr>
              <a:t>vs. Houston</a:t>
            </a:r>
            <a:endParaRPr lang="en-US" dirty="0"/>
          </a:p>
        </p:txBody>
      </p:sp>
      <p:sp>
        <p:nvSpPr>
          <p:cNvPr id="5" name="Content Placeholder 2"/>
          <p:cNvSpPr txBox="1">
            <a:spLocks/>
          </p:cNvSpPr>
          <p:nvPr/>
        </p:nvSpPr>
        <p:spPr>
          <a:xfrm>
            <a:off x="1024127" y="2285999"/>
            <a:ext cx="4546355" cy="3547242"/>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a:buFont typeface="Courier New" panose="02070309020205020404" pitchFamily="49" charset="0"/>
              <a:buChar char="o"/>
            </a:pPr>
            <a:r>
              <a:rPr lang="en-US" dirty="0"/>
              <a:t> </a:t>
            </a:r>
            <a:r>
              <a:rPr lang="en-US" dirty="0" smtClean="0"/>
              <a:t>BCCA Appeal Group fights Houston for their right to enforce </a:t>
            </a:r>
            <a:r>
              <a:rPr lang="en-US" dirty="0" smtClean="0">
                <a:solidFill>
                  <a:schemeClr val="accent1"/>
                </a:solidFill>
              </a:rPr>
              <a:t>air quality ordinances</a:t>
            </a:r>
            <a:r>
              <a:rPr lang="en-US" dirty="0" smtClean="0"/>
              <a:t>, claims its an interference to TCEQ enforcement powers. </a:t>
            </a:r>
          </a:p>
          <a:p>
            <a:pPr>
              <a:buFont typeface="Courier New" panose="02070309020205020404" pitchFamily="49" charset="0"/>
              <a:buChar char="o"/>
            </a:pPr>
            <a:r>
              <a:rPr lang="en-US" dirty="0"/>
              <a:t> </a:t>
            </a:r>
            <a:r>
              <a:rPr lang="en-US" dirty="0" smtClean="0"/>
              <a:t>Testimony by City of </a:t>
            </a:r>
            <a:r>
              <a:rPr lang="en-US" dirty="0"/>
              <a:t>Houston to the </a:t>
            </a:r>
            <a:r>
              <a:rPr lang="en-US" dirty="0" smtClean="0"/>
              <a:t>EPA to increase the </a:t>
            </a:r>
            <a:r>
              <a:rPr lang="en-US" dirty="0" smtClean="0">
                <a:solidFill>
                  <a:schemeClr val="accent1"/>
                </a:solidFill>
              </a:rPr>
              <a:t>ozone standard</a:t>
            </a:r>
            <a:r>
              <a:rPr lang="en-US" dirty="0" smtClean="0"/>
              <a:t>. </a:t>
            </a:r>
            <a:endParaRPr lang="en-US" dirty="0"/>
          </a:p>
        </p:txBody>
      </p:sp>
      <p:sp>
        <p:nvSpPr>
          <p:cNvPr id="6" name="TextBox 5"/>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2663016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000" b="1" spc="200" dirty="0" err="1" smtClean="0">
                <a:ln w="19050">
                  <a:solidFill>
                    <a:prstClr val="black"/>
                  </a:solidFill>
                </a:ln>
                <a:solidFill>
                  <a:prstClr val="white"/>
                </a:solidFill>
              </a:rPr>
              <a:t>TxDot</a:t>
            </a:r>
            <a:endParaRPr lang="en-US" sz="3200" dirty="0"/>
          </a:p>
        </p:txBody>
      </p:sp>
      <p:sp>
        <p:nvSpPr>
          <p:cNvPr id="3" name="Content Placeholder 2"/>
          <p:cNvSpPr>
            <a:spLocks noGrp="1"/>
          </p:cNvSpPr>
          <p:nvPr>
            <p:ph idx="1"/>
          </p:nvPr>
        </p:nvSpPr>
        <p:spPr>
          <a:xfrm>
            <a:off x="1024129" y="2286000"/>
            <a:ext cx="4205096" cy="3857625"/>
          </a:xfrm>
        </p:spPr>
        <p:txBody>
          <a:bodyPr/>
          <a:lstStyle/>
          <a:p>
            <a:r>
              <a:rPr lang="en-US" dirty="0" smtClean="0"/>
              <a:t>Less than </a:t>
            </a:r>
            <a:r>
              <a:rPr lang="en-US" sz="3200" dirty="0" smtClean="0"/>
              <a:t>1%</a:t>
            </a:r>
            <a:r>
              <a:rPr lang="en-US" dirty="0" smtClean="0"/>
              <a:t> of </a:t>
            </a:r>
            <a:r>
              <a:rPr lang="en-US" dirty="0" err="1" smtClean="0"/>
              <a:t>TxDOT’s</a:t>
            </a:r>
            <a:r>
              <a:rPr lang="en-US" dirty="0" smtClean="0"/>
              <a:t> $8 billion biannual budget was allocated to the support of public transportation</a:t>
            </a:r>
          </a:p>
          <a:p>
            <a:endParaRPr lang="en-US" dirty="0"/>
          </a:p>
          <a:p>
            <a:r>
              <a:rPr lang="en-US" dirty="0" smtClean="0"/>
              <a:t>The Texas Department of Health and Human Services devotes almost </a:t>
            </a:r>
            <a:r>
              <a:rPr lang="en-US" sz="3200" dirty="0" smtClean="0"/>
              <a:t>3 times </a:t>
            </a:r>
            <a:r>
              <a:rPr lang="en-US" dirty="0" smtClean="0"/>
              <a:t>the resources</a:t>
            </a:r>
            <a:endParaRPr lang="en-US" dirty="0"/>
          </a:p>
        </p:txBody>
      </p:sp>
      <p:pic>
        <p:nvPicPr>
          <p:cNvPr id="4" name="Picture 3"/>
          <p:cNvPicPr>
            <a:picLocks noChangeAspect="1"/>
          </p:cNvPicPr>
          <p:nvPr/>
        </p:nvPicPr>
        <p:blipFill>
          <a:blip r:embed="rId3"/>
          <a:stretch>
            <a:fillRect/>
          </a:stretch>
        </p:blipFill>
        <p:spPr>
          <a:xfrm>
            <a:off x="5525506" y="1093077"/>
            <a:ext cx="6405415" cy="5050548"/>
          </a:xfrm>
          <a:prstGeom prst="rect">
            <a:avLst/>
          </a:prstGeom>
        </p:spPr>
      </p:pic>
      <p:sp>
        <p:nvSpPr>
          <p:cNvPr id="5" name="TextBox 4"/>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25675663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794294" y="1203239"/>
            <a:ext cx="7979668" cy="5511573"/>
          </a:xfrm>
          <a:prstGeom prst="rect">
            <a:avLst/>
          </a:prstGeom>
        </p:spPr>
      </p:pic>
      <p:sp>
        <p:nvSpPr>
          <p:cNvPr id="5" name="Title 1"/>
          <p:cNvSpPr txBox="1">
            <a:spLocks/>
          </p:cNvSpPr>
          <p:nvPr/>
        </p:nvSpPr>
        <p:spPr>
          <a:xfrm>
            <a:off x="734179" y="260191"/>
            <a:ext cx="11145794" cy="1499616"/>
          </a:xfrm>
          <a:prstGeom prst="rect">
            <a:avLst/>
          </a:prstGeom>
        </p:spPr>
        <p:txBody>
          <a:bodyP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endParaRPr lang="en-US" sz="3200" dirty="0"/>
          </a:p>
        </p:txBody>
      </p:sp>
      <p:pic>
        <p:nvPicPr>
          <p:cNvPr id="6" name="Picture 5"/>
          <p:cNvPicPr>
            <a:picLocks noChangeAspect="1"/>
          </p:cNvPicPr>
          <p:nvPr/>
        </p:nvPicPr>
        <p:blipFill>
          <a:blip r:embed="rId4"/>
          <a:stretch>
            <a:fillRect/>
          </a:stretch>
        </p:blipFill>
        <p:spPr>
          <a:xfrm>
            <a:off x="438904" y="0"/>
            <a:ext cx="295275" cy="1419225"/>
          </a:xfrm>
          <a:prstGeom prst="rect">
            <a:avLst/>
          </a:prstGeom>
        </p:spPr>
      </p:pic>
      <p:sp>
        <p:nvSpPr>
          <p:cNvPr id="7" name="TextBox 6"/>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
        <p:nvSpPr>
          <p:cNvPr id="8" name="Title 1"/>
          <p:cNvSpPr txBox="1">
            <a:spLocks/>
          </p:cNvSpPr>
          <p:nvPr/>
        </p:nvSpPr>
        <p:spPr>
          <a:xfrm>
            <a:off x="924092" y="260191"/>
            <a:ext cx="9720072" cy="1499616"/>
          </a:xfrm>
          <a:prstGeom prst="rect">
            <a:avLst/>
          </a:prstGeom>
        </p:spPr>
        <p:txBody>
          <a:bodyP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r>
              <a:rPr lang="en-US" sz="8000" b="1" spc="200" dirty="0" smtClean="0">
                <a:ln w="19050">
                  <a:solidFill>
                    <a:prstClr val="black"/>
                  </a:solidFill>
                </a:ln>
                <a:solidFill>
                  <a:prstClr val="white"/>
                </a:solidFill>
              </a:rPr>
              <a:t>Focus on ozone</a:t>
            </a:r>
            <a:endParaRPr lang="en-US" sz="3200" dirty="0"/>
          </a:p>
        </p:txBody>
      </p:sp>
    </p:spTree>
    <p:extLst>
      <p:ext uri="{BB962C8B-B14F-4D97-AF65-F5344CB8AC3E}">
        <p14:creationId xmlns:p14="http://schemas.microsoft.com/office/powerpoint/2010/main" val="2009648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24128" y="688405"/>
            <a:ext cx="7051930" cy="1293239"/>
          </a:xfrm>
          <a:prstGeom prst="rect">
            <a:avLst/>
          </a:prstGeom>
        </p:spPr>
        <p:txBody>
          <a:bodyPr wrap="none">
            <a:spAutoFit/>
          </a:bodyPr>
          <a:lstStyle/>
          <a:p>
            <a:r>
              <a:rPr lang="en-US" sz="4800" b="1" spc="200" dirty="0" smtClean="0">
                <a:ln w="19050">
                  <a:solidFill>
                    <a:prstClr val="black"/>
                  </a:solidFill>
                </a:ln>
                <a:solidFill>
                  <a:prstClr val="white"/>
                </a:solidFill>
                <a:latin typeface="Tw Cen MT Condensed" panose="020B0606020104020203"/>
              </a:rPr>
              <a:t>City of Houston</a:t>
            </a:r>
            <a:br>
              <a:rPr lang="en-US" sz="4800" b="1" spc="200" dirty="0" smtClean="0">
                <a:ln w="19050">
                  <a:solidFill>
                    <a:prstClr val="black"/>
                  </a:solidFill>
                </a:ln>
                <a:solidFill>
                  <a:prstClr val="white"/>
                </a:solidFill>
                <a:latin typeface="Tw Cen MT Condensed" panose="020B0606020104020203"/>
              </a:rPr>
            </a:br>
            <a:r>
              <a:rPr lang="en-US" sz="4800" b="1" spc="200" dirty="0" smtClean="0">
                <a:ln w="19050">
                  <a:solidFill>
                    <a:prstClr val="black"/>
                  </a:solidFill>
                </a:ln>
                <a:solidFill>
                  <a:prstClr val="white"/>
                </a:solidFill>
                <a:latin typeface="Tw Cen MT Condensed" panose="020B0606020104020203"/>
              </a:rPr>
              <a:t>Emissions reduction plan</a:t>
            </a:r>
            <a:endParaRPr lang="en-US" sz="4800" dirty="0"/>
          </a:p>
        </p:txBody>
      </p:sp>
      <p:sp>
        <p:nvSpPr>
          <p:cNvPr id="2" name="Content Placeholder 1"/>
          <p:cNvSpPr>
            <a:spLocks noGrp="1" noChangeArrowheads="1"/>
          </p:cNvSpPr>
          <p:nvPr>
            <p:ph idx="1"/>
          </p:nvPr>
        </p:nvSpPr>
        <p:spPr bwMode="auto">
          <a:xfrm>
            <a:off x="4550093" y="1927375"/>
            <a:ext cx="6732506" cy="4849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85800"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Lst>
              <a:defRPr>
                <a:solidFill>
                  <a:schemeClr val="tx1"/>
                </a:solidFill>
                <a:latin typeface="Arial" panose="020B0604020202020204" pitchFamily="34" charset="0"/>
              </a:defRPr>
            </a:lvl9pPr>
          </a:lstStyle>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Initiate a regional stakeholder process to develop and finalize a regional air plan.</a:t>
            </a:r>
            <a:endParaRPr kumimoji="0" lang="en-US" altLang="en-US" sz="1600" b="0" i="0" u="none" strike="noStrike" cap="none" normalizeH="0" baseline="0" dirty="0" smtClean="0">
              <a:ln>
                <a:noFill/>
              </a:ln>
              <a:solidFill>
                <a:schemeClr val="tx1"/>
              </a:solidFill>
              <a:effectLst/>
            </a:endParaRPr>
          </a:p>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A reduction of 65% of </a:t>
            </a: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nitrogen oxides </a:t>
            </a: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by the year 2007</a:t>
            </a:r>
            <a:endParaRPr kumimoji="0" lang="en-US" altLang="en-US" sz="1600" b="0" i="0" u="none" strike="noStrike" cap="none" normalizeH="0" baseline="0" dirty="0" smtClean="0">
              <a:ln>
                <a:noFill/>
              </a:ln>
              <a:solidFill>
                <a:schemeClr val="tx1"/>
              </a:solidFill>
              <a:effectLst/>
            </a:endParaRPr>
          </a:p>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Reduction of 15% of </a:t>
            </a: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volatile organic compounds </a:t>
            </a: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by 2007</a:t>
            </a:r>
            <a:endParaRPr kumimoji="0" lang="en-US" altLang="en-US" sz="1600" b="0" i="0" u="none" strike="noStrike" cap="none" normalizeH="0" baseline="0" dirty="0" smtClean="0">
              <a:ln>
                <a:noFill/>
              </a:ln>
              <a:solidFill>
                <a:schemeClr val="tx1"/>
              </a:solidFill>
              <a:effectLst/>
            </a:endParaRPr>
          </a:p>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Reduction in the level of </a:t>
            </a: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pollution from cars, trucks, and buses</a:t>
            </a: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a:t>
            </a:r>
            <a:endParaRPr kumimoji="0" lang="en-US" altLang="en-US" sz="1600" b="0" i="0" u="none" strike="noStrike" cap="none" normalizeH="0" baseline="0" dirty="0" smtClean="0">
              <a:ln>
                <a:noFill/>
              </a:ln>
              <a:solidFill>
                <a:schemeClr val="tx1"/>
              </a:solidFill>
              <a:effectLst/>
            </a:endParaRPr>
          </a:p>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Use of ‘</a:t>
            </a: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cleaner diesel fuel</a:t>
            </a: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a:t>
            </a:r>
            <a:endParaRPr kumimoji="0" lang="en-US" altLang="en-US" sz="1600" b="0" i="0" u="none" strike="noStrike" cap="none" normalizeH="0" baseline="0" dirty="0" smtClean="0">
              <a:ln>
                <a:noFill/>
              </a:ln>
              <a:solidFill>
                <a:schemeClr val="tx1"/>
              </a:solidFill>
              <a:effectLst/>
            </a:endParaRPr>
          </a:p>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Further reduce air emissions from </a:t>
            </a: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industrial facilities </a:t>
            </a: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in the region especially from older facilities.</a:t>
            </a:r>
            <a:endParaRPr kumimoji="0" lang="en-US" altLang="en-US" sz="1600" b="0" i="0" u="none" strike="noStrike" cap="none" normalizeH="0" baseline="0" dirty="0" smtClean="0">
              <a:ln>
                <a:noFill/>
              </a:ln>
              <a:solidFill>
                <a:schemeClr val="tx1"/>
              </a:solidFill>
              <a:effectLst/>
            </a:endParaRPr>
          </a:p>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Public education to inform citizens of challenges and need for progress.</a:t>
            </a:r>
            <a:endParaRPr kumimoji="0" lang="en-US" altLang="en-US" sz="1600" b="0" i="0" u="none" strike="noStrike" cap="none" normalizeH="0" baseline="0" dirty="0" smtClean="0">
              <a:ln>
                <a:noFill/>
              </a:ln>
              <a:solidFill>
                <a:schemeClr val="tx1"/>
              </a:solidFill>
              <a:effectLst/>
            </a:endParaRPr>
          </a:p>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Increase scientific understanding of pollution formation and health consequences.</a:t>
            </a:r>
            <a:endParaRPr kumimoji="0" lang="en-US" altLang="en-US" sz="1600" b="0" i="0" u="none" strike="noStrike" cap="none" normalizeH="0" baseline="0" dirty="0" smtClean="0">
              <a:ln>
                <a:noFill/>
              </a:ln>
              <a:solidFill>
                <a:schemeClr val="tx1"/>
              </a:solidFill>
              <a:effectLst/>
            </a:endParaRPr>
          </a:p>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Implement Houston Air Excellence and Leadership Program (HAXL)</a:t>
            </a:r>
          </a:p>
          <a:p>
            <a:pPr marL="228600" marR="0" lvl="0" indent="-228600" algn="l" defTabSz="914400" rtl="0" eaLnBrk="0" fontAlgn="base" latinLnBrk="0" hangingPunct="0">
              <a:lnSpc>
                <a:spcPct val="150000"/>
              </a:lnSpc>
              <a:spcBef>
                <a:spcPct val="0"/>
              </a:spcBef>
              <a:spcAft>
                <a:spcPct val="0"/>
              </a:spcAft>
              <a:buClrTx/>
              <a:buSzTx/>
              <a:buFont typeface="+mj-lt"/>
              <a:buAutoNum type="arabicPeriod"/>
              <a:tabLst>
                <a:tab pos="685800" algn="l"/>
              </a:tabLst>
            </a:pPr>
            <a:r>
              <a:rPr kumimoji="0" lang="en-US" altLang="en-US" sz="1600" b="0" i="0" u="none" strike="noStrike" cap="none" normalizeH="0" baseline="0" dirty="0" smtClean="0">
                <a:ln>
                  <a:noFill/>
                </a:ln>
                <a:solidFill>
                  <a:schemeClr val="tx1"/>
                </a:solidFill>
                <a:effectLst/>
                <a:latin typeface="Times New Roman" panose="02020603050405020304" pitchFamily="18" charset="0"/>
                <a:ea typeface="Times" panose="02020603050405020304" pitchFamily="18" charset="0"/>
                <a:cs typeface="Times New Roman" panose="02020603050405020304" pitchFamily="18" charset="0"/>
              </a:rPr>
              <a:t> Executive Order to reduce air pollution in city operations.</a:t>
            </a:r>
            <a:r>
              <a:rPr kumimoji="0" lang="en-US" altLang="en-US" sz="1600" b="0" i="0" u="none" strike="noStrike" cap="none" normalizeH="0" baseline="0" dirty="0" smtClean="0">
                <a:ln>
                  <a:noFill/>
                </a:ln>
                <a:solidFill>
                  <a:schemeClr val="tx1"/>
                </a:solidFill>
                <a:effectLst/>
              </a:rPr>
              <a:t> </a:t>
            </a:r>
          </a:p>
        </p:txBody>
      </p:sp>
      <p:pic>
        <p:nvPicPr>
          <p:cNvPr id="1027" name="Picture 3" descr="Lee Brow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128" y="2089749"/>
            <a:ext cx="3217244" cy="422293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58376" y="6312681"/>
            <a:ext cx="2205318" cy="369332"/>
          </a:xfrm>
          <a:prstGeom prst="rect">
            <a:avLst/>
          </a:prstGeom>
          <a:noFill/>
        </p:spPr>
        <p:txBody>
          <a:bodyPr wrap="square" rtlCol="0">
            <a:spAutoFit/>
          </a:bodyPr>
          <a:lstStyle/>
          <a:p>
            <a:r>
              <a:rPr lang="en-US" dirty="0" smtClean="0">
                <a:latin typeface="+mj-lt"/>
              </a:rPr>
              <a:t>Hayley Frank, 2015</a:t>
            </a:r>
          </a:p>
        </p:txBody>
      </p:sp>
    </p:spTree>
    <p:extLst>
      <p:ext uri="{BB962C8B-B14F-4D97-AF65-F5344CB8AC3E}">
        <p14:creationId xmlns:p14="http://schemas.microsoft.com/office/powerpoint/2010/main" val="36366267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4722</TotalTime>
  <Words>1816</Words>
  <Application>Microsoft Office PowerPoint</Application>
  <PresentationFormat>Widescreen</PresentationFormat>
  <Paragraphs>170</Paragraphs>
  <Slides>14</Slides>
  <Notes>11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Arial</vt:lpstr>
      <vt:lpstr>Arial</vt:lpstr>
      <vt:lpstr>Calibri</vt:lpstr>
      <vt:lpstr>Courier New</vt:lpstr>
      <vt:lpstr>Times</vt:lpstr>
      <vt:lpstr>Times New Roman</vt:lpstr>
      <vt:lpstr>Tw Cen MT</vt:lpstr>
      <vt:lpstr>Tw Cen MT Condensed</vt:lpstr>
      <vt:lpstr>Wingdings 3</vt:lpstr>
      <vt:lpstr>Integral</vt:lpstr>
      <vt:lpstr>Air Pollution Governance in Houston: A Need for a Holistic Approach in Transportation Planning</vt:lpstr>
      <vt:lpstr>AIMS </vt:lpstr>
      <vt:lpstr>Methods </vt:lpstr>
      <vt:lpstr>Findings </vt:lpstr>
      <vt:lpstr>PowerPoint Presentation</vt:lpstr>
      <vt:lpstr>Texas vs. Houston</vt:lpstr>
      <vt:lpstr>TxDot</vt:lpstr>
      <vt:lpstr>PowerPoint Presentation</vt:lpstr>
      <vt:lpstr>City of Houston Emissions reduction plan</vt:lpstr>
      <vt:lpstr>Mayor’s task force</vt:lpstr>
      <vt:lpstr>PowerPoint Presentation</vt:lpstr>
      <vt:lpstr>Galena Park</vt:lpstr>
      <vt:lpstr>Questions?</vt:lpstr>
      <vt:lpstr>References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Transportation in Houston</dc:title>
  <dc:creator>Hayley Frank</dc:creator>
  <cp:lastModifiedBy>Hayley Frank</cp:lastModifiedBy>
  <cp:revision>79</cp:revision>
  <dcterms:created xsi:type="dcterms:W3CDTF">2015-10-28T19:25:42Z</dcterms:created>
  <dcterms:modified xsi:type="dcterms:W3CDTF">2015-12-15T02:25:52Z</dcterms:modified>
</cp:coreProperties>
</file>