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80" r:id="rId3"/>
    <p:sldId id="281" r:id="rId4"/>
    <p:sldId id="283" r:id="rId5"/>
    <p:sldId id="284" r:id="rId6"/>
    <p:sldId id="282" r:id="rId7"/>
    <p:sldId id="279" r:id="rId8"/>
    <p:sldId id="257" r:id="rId9"/>
    <p:sldId id="258" r:id="rId10"/>
    <p:sldId id="259" r:id="rId11"/>
    <p:sldId id="261" r:id="rId12"/>
    <p:sldId id="262" r:id="rId13"/>
    <p:sldId id="263" r:id="rId14"/>
    <p:sldId id="273" r:id="rId15"/>
    <p:sldId id="264" r:id="rId16"/>
    <p:sldId id="265" r:id="rId17"/>
    <p:sldId id="266" r:id="rId18"/>
    <p:sldId id="267" r:id="rId19"/>
    <p:sldId id="274" r:id="rId20"/>
    <p:sldId id="276" r:id="rId21"/>
    <p:sldId id="275" r:id="rId22"/>
    <p:sldId id="268" r:id="rId23"/>
    <p:sldId id="269" r:id="rId24"/>
    <p:sldId id="270" r:id="rId25"/>
    <p:sldId id="271" r:id="rId26"/>
    <p:sldId id="278" r:id="rId27"/>
    <p:sldId id="272" r:id="rId28"/>
    <p:sldId id="260"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660"/>
  </p:normalViewPr>
  <p:slideViewPr>
    <p:cSldViewPr snapToGrid="0">
      <p:cViewPr varScale="1">
        <p:scale>
          <a:sx n="79" d="100"/>
          <a:sy n="79" d="100"/>
        </p:scale>
        <p:origin x="16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35BBDB9-FA55-4224-83C6-DC9773D32DB9}" type="datetimeFigureOut">
              <a:rPr lang="en-US" smtClean="0"/>
              <a:t>11/24/2015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CB1BA3-D63F-4628-A63E-F8FFB4D220D1}" type="slidenum">
              <a:rPr lang="en-US" smtClean="0"/>
              <a:t>‹#›</a:t>
            </a:fld>
            <a:endParaRPr lang="en-US"/>
          </a:p>
        </p:txBody>
      </p:sp>
    </p:spTree>
    <p:extLst>
      <p:ext uri="{BB962C8B-B14F-4D97-AF65-F5344CB8AC3E}">
        <p14:creationId xmlns:p14="http://schemas.microsoft.com/office/powerpoint/2010/main" val="3018414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5BBDB9-FA55-4224-83C6-DC9773D32DB9}" type="datetimeFigureOut">
              <a:rPr lang="en-US" smtClean="0"/>
              <a:t>11/24/2015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CB1BA3-D63F-4628-A63E-F8FFB4D220D1}" type="slidenum">
              <a:rPr lang="en-US" smtClean="0"/>
              <a:t>‹#›</a:t>
            </a:fld>
            <a:endParaRPr lang="en-US"/>
          </a:p>
        </p:txBody>
      </p:sp>
    </p:spTree>
    <p:extLst>
      <p:ext uri="{BB962C8B-B14F-4D97-AF65-F5344CB8AC3E}">
        <p14:creationId xmlns:p14="http://schemas.microsoft.com/office/powerpoint/2010/main" val="118883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5BBDB9-FA55-4224-83C6-DC9773D32DB9}" type="datetimeFigureOut">
              <a:rPr lang="en-US" smtClean="0"/>
              <a:t>11/24/2015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CB1BA3-D63F-4628-A63E-F8FFB4D220D1}" type="slidenum">
              <a:rPr lang="en-US" smtClean="0"/>
              <a:t>‹#›</a:t>
            </a:fld>
            <a:endParaRPr lang="en-US"/>
          </a:p>
        </p:txBody>
      </p:sp>
    </p:spTree>
    <p:extLst>
      <p:ext uri="{BB962C8B-B14F-4D97-AF65-F5344CB8AC3E}">
        <p14:creationId xmlns:p14="http://schemas.microsoft.com/office/powerpoint/2010/main" val="1864077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5BBDB9-FA55-4224-83C6-DC9773D32DB9}" type="datetimeFigureOut">
              <a:rPr lang="en-US" smtClean="0"/>
              <a:t>11/24/2015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CB1BA3-D63F-4628-A63E-F8FFB4D220D1}" type="slidenum">
              <a:rPr lang="en-US" smtClean="0"/>
              <a:t>‹#›</a:t>
            </a:fld>
            <a:endParaRPr lang="en-US"/>
          </a:p>
        </p:txBody>
      </p:sp>
    </p:spTree>
    <p:extLst>
      <p:ext uri="{BB962C8B-B14F-4D97-AF65-F5344CB8AC3E}">
        <p14:creationId xmlns:p14="http://schemas.microsoft.com/office/powerpoint/2010/main" val="345394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35BBDB9-FA55-4224-83C6-DC9773D32DB9}" type="datetimeFigureOut">
              <a:rPr lang="en-US" smtClean="0"/>
              <a:t>11/24/2015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CB1BA3-D63F-4628-A63E-F8FFB4D220D1}" type="slidenum">
              <a:rPr lang="en-US" smtClean="0"/>
              <a:t>‹#›</a:t>
            </a:fld>
            <a:endParaRPr lang="en-US"/>
          </a:p>
        </p:txBody>
      </p:sp>
    </p:spTree>
    <p:extLst>
      <p:ext uri="{BB962C8B-B14F-4D97-AF65-F5344CB8AC3E}">
        <p14:creationId xmlns:p14="http://schemas.microsoft.com/office/powerpoint/2010/main" val="42844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35BBDB9-FA55-4224-83C6-DC9773D32DB9}" type="datetimeFigureOut">
              <a:rPr lang="en-US" smtClean="0"/>
              <a:t>11/24/2015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CB1BA3-D63F-4628-A63E-F8FFB4D220D1}" type="slidenum">
              <a:rPr lang="en-US" smtClean="0"/>
              <a:t>‹#›</a:t>
            </a:fld>
            <a:endParaRPr lang="en-US"/>
          </a:p>
        </p:txBody>
      </p:sp>
    </p:spTree>
    <p:extLst>
      <p:ext uri="{BB962C8B-B14F-4D97-AF65-F5344CB8AC3E}">
        <p14:creationId xmlns:p14="http://schemas.microsoft.com/office/powerpoint/2010/main" val="26052313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35BBDB9-FA55-4224-83C6-DC9773D32DB9}" type="datetimeFigureOut">
              <a:rPr lang="en-US" smtClean="0"/>
              <a:t>11/24/2015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CB1BA3-D63F-4628-A63E-F8FFB4D220D1}" type="slidenum">
              <a:rPr lang="en-US" smtClean="0"/>
              <a:t>‹#›</a:t>
            </a:fld>
            <a:endParaRPr lang="en-US"/>
          </a:p>
        </p:txBody>
      </p:sp>
    </p:spTree>
    <p:extLst>
      <p:ext uri="{BB962C8B-B14F-4D97-AF65-F5344CB8AC3E}">
        <p14:creationId xmlns:p14="http://schemas.microsoft.com/office/powerpoint/2010/main" val="1880617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35BBDB9-FA55-4224-83C6-DC9773D32DB9}" type="datetimeFigureOut">
              <a:rPr lang="en-US" smtClean="0"/>
              <a:t>11/24/2015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CB1BA3-D63F-4628-A63E-F8FFB4D220D1}" type="slidenum">
              <a:rPr lang="en-US" smtClean="0"/>
              <a:t>‹#›</a:t>
            </a:fld>
            <a:endParaRPr lang="en-US"/>
          </a:p>
        </p:txBody>
      </p:sp>
    </p:spTree>
    <p:extLst>
      <p:ext uri="{BB962C8B-B14F-4D97-AF65-F5344CB8AC3E}">
        <p14:creationId xmlns:p14="http://schemas.microsoft.com/office/powerpoint/2010/main" val="3179494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5BBDB9-FA55-4224-83C6-DC9773D32DB9}" type="datetimeFigureOut">
              <a:rPr lang="en-US" smtClean="0"/>
              <a:t>11/24/2015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CB1BA3-D63F-4628-A63E-F8FFB4D220D1}" type="slidenum">
              <a:rPr lang="en-US" smtClean="0"/>
              <a:t>‹#›</a:t>
            </a:fld>
            <a:endParaRPr lang="en-US"/>
          </a:p>
        </p:txBody>
      </p:sp>
    </p:spTree>
    <p:extLst>
      <p:ext uri="{BB962C8B-B14F-4D97-AF65-F5344CB8AC3E}">
        <p14:creationId xmlns:p14="http://schemas.microsoft.com/office/powerpoint/2010/main" val="2634031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5BBDB9-FA55-4224-83C6-DC9773D32DB9}" type="datetimeFigureOut">
              <a:rPr lang="en-US" smtClean="0"/>
              <a:t>11/24/2015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CB1BA3-D63F-4628-A63E-F8FFB4D220D1}" type="slidenum">
              <a:rPr lang="en-US" smtClean="0"/>
              <a:t>‹#›</a:t>
            </a:fld>
            <a:endParaRPr lang="en-US"/>
          </a:p>
        </p:txBody>
      </p:sp>
    </p:spTree>
    <p:extLst>
      <p:ext uri="{BB962C8B-B14F-4D97-AF65-F5344CB8AC3E}">
        <p14:creationId xmlns:p14="http://schemas.microsoft.com/office/powerpoint/2010/main" val="867229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5BBDB9-FA55-4224-83C6-DC9773D32DB9}" type="datetimeFigureOut">
              <a:rPr lang="en-US" smtClean="0"/>
              <a:t>11/24/2015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CB1BA3-D63F-4628-A63E-F8FFB4D220D1}" type="slidenum">
              <a:rPr lang="en-US" smtClean="0"/>
              <a:t>‹#›</a:t>
            </a:fld>
            <a:endParaRPr lang="en-US"/>
          </a:p>
        </p:txBody>
      </p:sp>
    </p:spTree>
    <p:extLst>
      <p:ext uri="{BB962C8B-B14F-4D97-AF65-F5344CB8AC3E}">
        <p14:creationId xmlns:p14="http://schemas.microsoft.com/office/powerpoint/2010/main" val="1572276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5BBDB9-FA55-4224-83C6-DC9773D32DB9}" type="datetimeFigureOut">
              <a:rPr lang="en-US" smtClean="0"/>
              <a:t>11/24/2015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CB1BA3-D63F-4628-A63E-F8FFB4D220D1}" type="slidenum">
              <a:rPr lang="en-US" smtClean="0"/>
              <a:t>‹#›</a:t>
            </a:fld>
            <a:endParaRPr lang="en-US"/>
          </a:p>
        </p:txBody>
      </p:sp>
    </p:spTree>
    <p:extLst>
      <p:ext uri="{BB962C8B-B14F-4D97-AF65-F5344CB8AC3E}">
        <p14:creationId xmlns:p14="http://schemas.microsoft.com/office/powerpoint/2010/main" val="25281864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A</a:t>
            </a:r>
            <a:r>
              <a:rPr lang="en-US" dirty="0" smtClean="0"/>
              <a:t>ir quality monitoring and</a:t>
            </a:r>
            <a:br>
              <a:rPr lang="en-US" dirty="0" smtClean="0"/>
            </a:br>
            <a:r>
              <a:rPr lang="en-US" dirty="0" smtClean="0"/>
              <a:t>data visualization: a citizens and DIY  approach</a:t>
            </a:r>
            <a:endParaRPr lang="en-US" dirty="0"/>
          </a:p>
        </p:txBody>
      </p:sp>
    </p:spTree>
    <p:extLst>
      <p:ext uri="{BB962C8B-B14F-4D97-AF65-F5344CB8AC3E}">
        <p14:creationId xmlns:p14="http://schemas.microsoft.com/office/powerpoint/2010/main" val="30370473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smtClean="0"/>
              <a:t>The possibility of treating citizens </a:t>
            </a:r>
            <a:r>
              <a:rPr lang="en-US" dirty="0"/>
              <a:t>as </a:t>
            </a:r>
            <a:r>
              <a:rPr lang="en-US" b="1" dirty="0"/>
              <a:t>`extended peer reviewers' </a:t>
            </a:r>
            <a:r>
              <a:rPr lang="en-US" dirty="0"/>
              <a:t>of science for </a:t>
            </a:r>
            <a:r>
              <a:rPr lang="en-US" dirty="0" smtClean="0"/>
              <a:t>policy (</a:t>
            </a:r>
            <a:r>
              <a:rPr lang="en-US" dirty="0" err="1" smtClean="0"/>
              <a:t>Funtowicz</a:t>
            </a:r>
            <a:r>
              <a:rPr lang="en-US" dirty="0" smtClean="0"/>
              <a:t> </a:t>
            </a:r>
            <a:r>
              <a:rPr lang="en-US" dirty="0"/>
              <a:t>and </a:t>
            </a:r>
            <a:r>
              <a:rPr lang="en-US" dirty="0" err="1" smtClean="0"/>
              <a:t>Ravetz</a:t>
            </a:r>
            <a:r>
              <a:rPr lang="en-US" dirty="0" smtClean="0"/>
              <a:t> 1991)</a:t>
            </a:r>
            <a:r>
              <a:rPr lang="en-US" dirty="0"/>
              <a:t/>
            </a:r>
            <a:br>
              <a:rPr lang="en-US" dirty="0"/>
            </a:br>
            <a:r>
              <a:rPr lang="en-US" dirty="0"/>
              <a:t/>
            </a:r>
            <a:br>
              <a:rPr lang="en-US" dirty="0"/>
            </a:br>
            <a:r>
              <a:rPr lang="en-US" dirty="0" smtClean="0"/>
              <a:t>Public engagement may assist in </a:t>
            </a:r>
            <a:r>
              <a:rPr lang="en-US" b="1" dirty="0" smtClean="0"/>
              <a:t>bridging knowledge and policy </a:t>
            </a:r>
            <a:r>
              <a:rPr lang="en-US" dirty="0" smtClean="0"/>
              <a:t>(</a:t>
            </a:r>
            <a:r>
              <a:rPr lang="en-US" dirty="0" err="1" smtClean="0"/>
              <a:t>Yearley</a:t>
            </a:r>
            <a:r>
              <a:rPr lang="en-US" dirty="0" smtClean="0"/>
              <a:t> 2006). </a:t>
            </a: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40858710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4943" t="823" r="6179" b="16787"/>
          <a:stretch/>
        </p:blipFill>
        <p:spPr>
          <a:xfrm>
            <a:off x="0" y="0"/>
            <a:ext cx="10521696" cy="6096000"/>
          </a:xfrm>
          <a:prstGeom prst="rect">
            <a:avLst/>
          </a:prstGeom>
        </p:spPr>
      </p:pic>
      <p:sp>
        <p:nvSpPr>
          <p:cNvPr id="5" name="TextBox 4"/>
          <p:cNvSpPr txBox="1"/>
          <p:nvPr/>
        </p:nvSpPr>
        <p:spPr>
          <a:xfrm>
            <a:off x="6556828" y="6175093"/>
            <a:ext cx="4005520" cy="707886"/>
          </a:xfrm>
          <a:prstGeom prst="rect">
            <a:avLst/>
          </a:prstGeom>
          <a:noFill/>
        </p:spPr>
        <p:txBody>
          <a:bodyPr wrap="none" rtlCol="0">
            <a:spAutoFit/>
          </a:bodyPr>
          <a:lstStyle/>
          <a:p>
            <a:r>
              <a:rPr lang="en-US" sz="4000" b="1" dirty="0" smtClean="0"/>
              <a:t>airqualityegg.com</a:t>
            </a:r>
            <a:endParaRPr lang="en-US" sz="4000" b="1" dirty="0"/>
          </a:p>
        </p:txBody>
      </p:sp>
    </p:spTree>
    <p:extLst>
      <p:ext uri="{BB962C8B-B14F-4D97-AF65-F5344CB8AC3E}">
        <p14:creationId xmlns:p14="http://schemas.microsoft.com/office/powerpoint/2010/main" val="15668216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airqualityEGG</a:t>
            </a:r>
            <a:r>
              <a:rPr lang="en-US" b="1" dirty="0" smtClean="0"/>
              <a:t> features</a:t>
            </a:r>
            <a:endParaRPr lang="en-US" b="1" dirty="0"/>
          </a:p>
        </p:txBody>
      </p:sp>
      <p:sp>
        <p:nvSpPr>
          <p:cNvPr id="3" name="Content Placeholder 2"/>
          <p:cNvSpPr>
            <a:spLocks noGrp="1"/>
          </p:cNvSpPr>
          <p:nvPr>
            <p:ph idx="1"/>
          </p:nvPr>
        </p:nvSpPr>
        <p:spPr/>
        <p:txBody>
          <a:bodyPr/>
          <a:lstStyle/>
          <a:p>
            <a:r>
              <a:rPr lang="en-US" dirty="0" smtClean="0"/>
              <a:t>A community-led air quality sensing network</a:t>
            </a:r>
          </a:p>
          <a:p>
            <a:r>
              <a:rPr lang="en-US" dirty="0" smtClean="0"/>
              <a:t>Open source hardware Internet of Things platform and hobbyist device for crowdsourced citizen monitoring of airborne pollutants. </a:t>
            </a:r>
          </a:p>
          <a:p>
            <a:r>
              <a:rPr lang="en-US" dirty="0" smtClean="0"/>
              <a:t>One of the Best of Kickstarter project in 2012</a:t>
            </a:r>
          </a:p>
          <a:p>
            <a:r>
              <a:rPr lang="en-US" dirty="0" smtClean="0"/>
              <a:t>Presence in </a:t>
            </a:r>
            <a:r>
              <a:rPr lang="en-US" dirty="0" err="1" smtClean="0"/>
              <a:t>Wikispaces</a:t>
            </a:r>
            <a:r>
              <a:rPr lang="en-US" dirty="0" smtClean="0"/>
              <a:t>, Google Groups and </a:t>
            </a:r>
            <a:r>
              <a:rPr lang="en-US" dirty="0" err="1" smtClean="0"/>
              <a:t>Github</a:t>
            </a:r>
            <a:r>
              <a:rPr lang="en-US" dirty="0" smtClean="0"/>
              <a:t>.</a:t>
            </a:r>
            <a:endParaRPr lang="en-US" dirty="0"/>
          </a:p>
        </p:txBody>
      </p:sp>
    </p:spTree>
    <p:extLst>
      <p:ext uri="{BB962C8B-B14F-4D97-AF65-F5344CB8AC3E}">
        <p14:creationId xmlns:p14="http://schemas.microsoft.com/office/powerpoint/2010/main" val="864318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iagram of how the egg work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919" y="584834"/>
            <a:ext cx="6000750" cy="541972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energieleben.at/wp-content/uploads/2012/05/dataegg_300sc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8038" y="584834"/>
            <a:ext cx="3819017" cy="254601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nathan.chantrell.net/blog/wp-content/uploads/2013/02/AirQualityEggs_with_box.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6115" y="2606589"/>
            <a:ext cx="3042861" cy="3312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51282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5488" y="1304836"/>
            <a:ext cx="3633216" cy="3323987"/>
          </a:xfrm>
          <a:prstGeom prst="rect">
            <a:avLst/>
          </a:prstGeom>
        </p:spPr>
        <p:txBody>
          <a:bodyPr wrap="square">
            <a:spAutoFit/>
          </a:bodyPr>
          <a:lstStyle/>
          <a:p>
            <a:r>
              <a:rPr lang="en-US" sz="2400" b="1" dirty="0" err="1" smtClean="0"/>
              <a:t>Pachube</a:t>
            </a:r>
            <a:r>
              <a:rPr lang="en-US" sz="2400" b="1" dirty="0" smtClean="0"/>
              <a:t> was a web service that enabled to store, share &amp; discover </a:t>
            </a:r>
            <a:r>
              <a:rPr lang="en-US" sz="2400" b="1" dirty="0" err="1" smtClean="0"/>
              <a:t>realtime</a:t>
            </a:r>
            <a:r>
              <a:rPr lang="en-US" sz="2400" b="1" dirty="0" smtClean="0"/>
              <a:t> sensor, energy and environment data from objects, devices &amp; buildings around the world.</a:t>
            </a:r>
          </a:p>
          <a:p>
            <a:endParaRPr lang="en-US" dirty="0"/>
          </a:p>
        </p:txBody>
      </p:sp>
      <p:pic>
        <p:nvPicPr>
          <p:cNvPr id="8194" name="Picture 2" descr="pach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6071" y="535876"/>
            <a:ext cx="6858000" cy="5667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3666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FLOAT-Beijing</a:t>
            </a:r>
            <a:endParaRPr lang="en-US" b="1" dirty="0"/>
          </a:p>
        </p:txBody>
      </p:sp>
      <p:pic>
        <p:nvPicPr>
          <p:cNvPr id="3074" name="Picture 2" descr="http://assets.inhabitat.com/wp-content/blogs.dir/1/files/2012/06/float-beijing-air-quality-kit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6379" y="2131187"/>
            <a:ext cx="8659241" cy="410247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8668512" y="3157728"/>
            <a:ext cx="938784" cy="390144"/>
          </a:xfrm>
          <a:prstGeom prst="ellipse">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9399448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FLOAT features</a:t>
            </a:r>
            <a:endParaRPr lang="en-US" b="1" dirty="0"/>
          </a:p>
        </p:txBody>
      </p:sp>
      <p:sp>
        <p:nvSpPr>
          <p:cNvPr id="3" name="Content Placeholder 2"/>
          <p:cNvSpPr>
            <a:spLocks noGrp="1"/>
          </p:cNvSpPr>
          <p:nvPr>
            <p:ph idx="1"/>
          </p:nvPr>
        </p:nvSpPr>
        <p:spPr>
          <a:xfrm>
            <a:off x="6096000" y="1825625"/>
            <a:ext cx="5257800" cy="4351338"/>
          </a:xfrm>
        </p:spPr>
        <p:txBody>
          <a:bodyPr/>
          <a:lstStyle/>
          <a:p>
            <a:r>
              <a:rPr lang="en-US" dirty="0"/>
              <a:t>C</a:t>
            </a:r>
            <a:r>
              <a:rPr lang="en-US" dirty="0" smtClean="0"/>
              <a:t>ollaborative, community-oriented project.</a:t>
            </a:r>
          </a:p>
          <a:p>
            <a:r>
              <a:rPr lang="en-US" dirty="0"/>
              <a:t>K</a:t>
            </a:r>
            <a:r>
              <a:rPr lang="en-US" dirty="0" smtClean="0"/>
              <a:t>ites which sense pollutants in the air, recording air-quality data and also reflecting it visually with multi-</a:t>
            </a:r>
            <a:r>
              <a:rPr lang="en-US" dirty="0" err="1" smtClean="0"/>
              <a:t>colour</a:t>
            </a:r>
            <a:r>
              <a:rPr lang="en-US" dirty="0" smtClean="0"/>
              <a:t> LED lights.</a:t>
            </a:r>
          </a:p>
          <a:p>
            <a:r>
              <a:rPr lang="en-US" dirty="0" smtClean="0"/>
              <a:t>In 2013, through a series of workshops and mass kite-flights, FLOAT aimed to spark discussion about air pollution in Beijing.</a:t>
            </a:r>
            <a:endParaRPr lang="en-US" dirty="0"/>
          </a:p>
        </p:txBody>
      </p:sp>
      <p:pic>
        <p:nvPicPr>
          <p:cNvPr id="4098" name="Picture 2" descr="http://media.treehugger.com/assets/images/2012/09/float-beijing-kite-air-sensors-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791" y="1825625"/>
            <a:ext cx="4193939" cy="235623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payload317.cargocollective.com/1/17/554712/8658440/FLOAT-Module-Construction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791" y="4457918"/>
            <a:ext cx="3063113" cy="1719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9440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700" r="2400"/>
          <a:stretch/>
        </p:blipFill>
        <p:spPr>
          <a:xfrm>
            <a:off x="0" y="0"/>
            <a:ext cx="10192512" cy="6858000"/>
          </a:xfrm>
          <a:prstGeom prst="rect">
            <a:avLst/>
          </a:prstGeom>
        </p:spPr>
      </p:pic>
      <p:sp>
        <p:nvSpPr>
          <p:cNvPr id="5" name="TextBox 4"/>
          <p:cNvSpPr txBox="1"/>
          <p:nvPr/>
        </p:nvSpPr>
        <p:spPr>
          <a:xfrm>
            <a:off x="10090912" y="2882900"/>
            <a:ext cx="1996700" cy="830997"/>
          </a:xfrm>
          <a:prstGeom prst="rect">
            <a:avLst/>
          </a:prstGeom>
          <a:noFill/>
        </p:spPr>
        <p:txBody>
          <a:bodyPr wrap="none" rtlCol="0">
            <a:spAutoFit/>
          </a:bodyPr>
          <a:lstStyle/>
          <a:p>
            <a:r>
              <a:rPr lang="en-US" sz="2400" b="1" dirty="0" err="1"/>
              <a:t>s</a:t>
            </a:r>
            <a:r>
              <a:rPr lang="en-US" sz="2400" b="1" dirty="0" err="1" smtClean="0"/>
              <a:t>martairfilters</a:t>
            </a:r>
            <a:endParaRPr lang="en-US" sz="2400" b="1" dirty="0" smtClean="0"/>
          </a:p>
          <a:p>
            <a:r>
              <a:rPr lang="en-US" sz="2400" b="1" dirty="0" smtClean="0"/>
              <a:t>.com</a:t>
            </a:r>
            <a:endParaRPr lang="en-US" sz="2400" b="1" dirty="0"/>
          </a:p>
        </p:txBody>
      </p:sp>
    </p:spTree>
    <p:extLst>
      <p:ext uri="{BB962C8B-B14F-4D97-AF65-F5344CB8AC3E}">
        <p14:creationId xmlns:p14="http://schemas.microsoft.com/office/powerpoint/2010/main" val="21979558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SmartAIR</a:t>
            </a:r>
            <a:r>
              <a:rPr lang="en-US" b="1" dirty="0" smtClean="0"/>
              <a:t> features</a:t>
            </a:r>
            <a:endParaRPr lang="en-US" b="1" dirty="0"/>
          </a:p>
        </p:txBody>
      </p:sp>
      <p:sp>
        <p:nvSpPr>
          <p:cNvPr id="3" name="Content Placeholder 2"/>
          <p:cNvSpPr>
            <a:spLocks noGrp="1"/>
          </p:cNvSpPr>
          <p:nvPr>
            <p:ph idx="1"/>
          </p:nvPr>
        </p:nvSpPr>
        <p:spPr>
          <a:xfrm>
            <a:off x="6608064" y="1825625"/>
            <a:ext cx="4745736" cy="4351338"/>
          </a:xfrm>
        </p:spPr>
        <p:txBody>
          <a:bodyPr>
            <a:normAutofit lnSpcReduction="10000"/>
          </a:bodyPr>
          <a:lstStyle/>
          <a:p>
            <a:r>
              <a:rPr lang="en-US" dirty="0" smtClean="0"/>
              <a:t>A PhD student living in China gathered data from different air purifiers and showed that the DIY version could be more efficient and cheaper.</a:t>
            </a:r>
          </a:p>
          <a:p>
            <a:r>
              <a:rPr lang="en-US" dirty="0" err="1" smtClean="0"/>
              <a:t>Smartair</a:t>
            </a:r>
            <a:r>
              <a:rPr lang="en-US" dirty="0" smtClean="0"/>
              <a:t> started commercializing HEPA filters and fans and has make a profit out of it. </a:t>
            </a:r>
          </a:p>
          <a:p>
            <a:r>
              <a:rPr lang="en-US" dirty="0" smtClean="0"/>
              <a:t>Run workshops to explain how to build air purifiers.</a:t>
            </a:r>
            <a:endParaRPr lang="en-US" dirty="0"/>
          </a:p>
        </p:txBody>
      </p:sp>
      <p:pic>
        <p:nvPicPr>
          <p:cNvPr id="5124" name="Picture 4" descr="http://smartairfilters.com/blog/wp-content/uploads/2015/08/Beijing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1825625"/>
            <a:ext cx="4555913" cy="3416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19545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008" y="1937893"/>
            <a:ext cx="10515600" cy="1325563"/>
          </a:xfrm>
        </p:spPr>
        <p:txBody>
          <a:bodyPr/>
          <a:lstStyle/>
          <a:p>
            <a:r>
              <a:rPr lang="en-US" b="1" dirty="0" smtClean="0"/>
              <a:t>New generation</a:t>
            </a:r>
            <a:endParaRPr lang="en-US" b="1" dirty="0"/>
          </a:p>
        </p:txBody>
      </p:sp>
    </p:spTree>
    <p:extLst>
      <p:ext uri="{BB962C8B-B14F-4D97-AF65-F5344CB8AC3E}">
        <p14:creationId xmlns:p14="http://schemas.microsoft.com/office/powerpoint/2010/main" val="1206882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9432" y="2888869"/>
            <a:ext cx="10515600" cy="1325563"/>
          </a:xfrm>
        </p:spPr>
        <p:txBody>
          <a:bodyPr>
            <a:noAutofit/>
          </a:bodyPr>
          <a:lstStyle/>
          <a:p>
            <a:r>
              <a:rPr lang="en-US" sz="2400" dirty="0"/>
              <a:t>Rapid developments in technology led to the production of small, low-cost air pollution sensors. These new technologies, used by academics, industry, communities and individuals, symbolize the future of air quality monitoring. New technologies have the potential to serve many purposes, including</a:t>
            </a:r>
            <a:r>
              <a:rPr lang="en-US" sz="2400" dirty="0" smtClean="0"/>
              <a:t>:</a:t>
            </a:r>
            <a:br>
              <a:rPr lang="en-US" sz="2400" dirty="0" smtClean="0"/>
            </a:br>
            <a:r>
              <a:rPr lang="en-US" sz="2400" dirty="0"/>
              <a:t/>
            </a:r>
            <a:br>
              <a:rPr lang="en-US" sz="2400" dirty="0"/>
            </a:br>
            <a:r>
              <a:rPr lang="en-US" sz="2400" b="1" dirty="0"/>
              <a:t>In-plant sensor networks and “</a:t>
            </a:r>
            <a:r>
              <a:rPr lang="en-US" sz="2400" b="1" dirty="0" err="1"/>
              <a:t>fenceline</a:t>
            </a:r>
            <a:r>
              <a:rPr lang="en-US" sz="2400" b="1" dirty="0"/>
              <a:t>” monitoring </a:t>
            </a:r>
            <a:r>
              <a:rPr lang="en-US" sz="2400" dirty="0"/>
              <a:t>– facilities could use sensor networks to detect fugitive emissions</a:t>
            </a:r>
            <a:br>
              <a:rPr lang="en-US" sz="2400" dirty="0"/>
            </a:br>
            <a:r>
              <a:rPr lang="en-US" sz="2400" b="1" dirty="0"/>
              <a:t>Monitoring near emissions sources </a:t>
            </a:r>
            <a:r>
              <a:rPr lang="en-US" sz="2400" dirty="0"/>
              <a:t>– helping communities understand near-source exposures</a:t>
            </a:r>
            <a:br>
              <a:rPr lang="en-US" sz="2400" dirty="0"/>
            </a:br>
            <a:r>
              <a:rPr lang="en-US" sz="2400" b="1" dirty="0"/>
              <a:t>Wearable sensors – engaging citizens </a:t>
            </a:r>
            <a:r>
              <a:rPr lang="en-US" sz="2400" dirty="0"/>
              <a:t>in personal monitoring, and learning about exposures during exercise and the exposure of sensitive family members</a:t>
            </a:r>
            <a:br>
              <a:rPr lang="en-US" sz="2400" dirty="0"/>
            </a:br>
            <a:r>
              <a:rPr lang="en-US" sz="2400" b="1" dirty="0"/>
              <a:t>Mobile sensor platforms – developing spatially </a:t>
            </a:r>
            <a:r>
              <a:rPr lang="en-US" sz="2400" dirty="0"/>
              <a:t>resolved data on air quality in local areas</a:t>
            </a:r>
            <a:br>
              <a:rPr lang="en-US" sz="2400" dirty="0"/>
            </a:br>
            <a:r>
              <a:rPr lang="en-US" sz="2400" b="1" dirty="0"/>
              <a:t>Supplementing </a:t>
            </a:r>
            <a:r>
              <a:rPr lang="en-US" sz="2400" dirty="0"/>
              <a:t>current air quality monitoring networks with a high density sensor network</a:t>
            </a:r>
            <a:r>
              <a:rPr lang="en-US" sz="2800" dirty="0"/>
              <a:t/>
            </a:r>
            <a:br>
              <a:rPr lang="en-US" sz="2800" dirty="0"/>
            </a:br>
            <a:endParaRPr lang="en-US" sz="2800" dirty="0"/>
          </a:p>
        </p:txBody>
      </p:sp>
      <p:sp>
        <p:nvSpPr>
          <p:cNvPr id="4" name="TextBox 3"/>
          <p:cNvSpPr txBox="1"/>
          <p:nvPr/>
        </p:nvSpPr>
        <p:spPr>
          <a:xfrm>
            <a:off x="10619232" y="6181344"/>
            <a:ext cx="1364284" cy="523220"/>
          </a:xfrm>
          <a:prstGeom prst="rect">
            <a:avLst/>
          </a:prstGeom>
          <a:noFill/>
        </p:spPr>
        <p:txBody>
          <a:bodyPr wrap="none" rtlCol="0">
            <a:spAutoFit/>
          </a:bodyPr>
          <a:lstStyle/>
          <a:p>
            <a:r>
              <a:rPr lang="en-US" sz="2800" b="1" dirty="0"/>
              <a:t>e</a:t>
            </a:r>
            <a:r>
              <a:rPr lang="en-US" sz="2800" b="1" dirty="0" smtClean="0"/>
              <a:t>pa.gov</a:t>
            </a:r>
            <a:endParaRPr lang="en-US" sz="2800" b="1" dirty="0"/>
          </a:p>
        </p:txBody>
      </p:sp>
    </p:spTree>
    <p:extLst>
      <p:ext uri="{BB962C8B-B14F-4D97-AF65-F5344CB8AC3E}">
        <p14:creationId xmlns:p14="http://schemas.microsoft.com/office/powerpoint/2010/main" val="464969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r="1500"/>
          <a:stretch/>
        </p:blipFill>
        <p:spPr>
          <a:xfrm>
            <a:off x="0" y="0"/>
            <a:ext cx="12192000" cy="6877341"/>
          </a:xfrm>
          <a:prstGeom prst="rect">
            <a:avLst/>
          </a:prstGeom>
        </p:spPr>
      </p:pic>
      <p:sp>
        <p:nvSpPr>
          <p:cNvPr id="6" name="TextBox 5"/>
          <p:cNvSpPr txBox="1"/>
          <p:nvPr/>
        </p:nvSpPr>
        <p:spPr>
          <a:xfrm>
            <a:off x="8461248" y="5693664"/>
            <a:ext cx="3633495" cy="830997"/>
          </a:xfrm>
          <a:prstGeom prst="rect">
            <a:avLst/>
          </a:prstGeom>
          <a:noFill/>
        </p:spPr>
        <p:txBody>
          <a:bodyPr wrap="none" rtlCol="0">
            <a:spAutoFit/>
          </a:bodyPr>
          <a:lstStyle/>
          <a:p>
            <a:r>
              <a:rPr lang="en-US" sz="4800" b="1" dirty="0" smtClean="0"/>
              <a:t>aircasting.org</a:t>
            </a:r>
            <a:endParaRPr lang="en-US" sz="4800" b="1" dirty="0"/>
          </a:p>
        </p:txBody>
      </p:sp>
    </p:spTree>
    <p:extLst>
      <p:ext uri="{BB962C8B-B14F-4D97-AF65-F5344CB8AC3E}">
        <p14:creationId xmlns:p14="http://schemas.microsoft.com/office/powerpoint/2010/main" val="95440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7904" y="365125"/>
            <a:ext cx="6025896" cy="1325563"/>
          </a:xfrm>
        </p:spPr>
        <p:txBody>
          <a:bodyPr/>
          <a:lstStyle/>
          <a:p>
            <a:r>
              <a:rPr lang="en-US" b="1" dirty="0" smtClean="0"/>
              <a:t>Air beam features</a:t>
            </a:r>
            <a:endParaRPr lang="en-US" b="1" dirty="0"/>
          </a:p>
        </p:txBody>
      </p:sp>
      <p:sp>
        <p:nvSpPr>
          <p:cNvPr id="3" name="Content Placeholder 2"/>
          <p:cNvSpPr>
            <a:spLocks noGrp="1"/>
          </p:cNvSpPr>
          <p:nvPr>
            <p:ph idx="1"/>
          </p:nvPr>
        </p:nvSpPr>
        <p:spPr>
          <a:xfrm>
            <a:off x="6510528" y="1825625"/>
            <a:ext cx="4843272" cy="4351338"/>
          </a:xfrm>
        </p:spPr>
        <p:txBody>
          <a:bodyPr>
            <a:normAutofit fontScale="62500" lnSpcReduction="20000"/>
          </a:bodyPr>
          <a:lstStyle/>
          <a:p>
            <a:r>
              <a:rPr lang="en-US" dirty="0" err="1" smtClean="0"/>
              <a:t>AirCasting</a:t>
            </a:r>
            <a:r>
              <a:rPr lang="en-US" dirty="0" smtClean="0"/>
              <a:t> is a platform for recording, mapping, and sharing health and environmental data using your smartphone.</a:t>
            </a:r>
          </a:p>
          <a:p>
            <a:r>
              <a:rPr lang="en-US" dirty="0" smtClean="0"/>
              <a:t>Sound levels recorded by their phone microphone;</a:t>
            </a:r>
          </a:p>
          <a:p>
            <a:r>
              <a:rPr lang="en-US" dirty="0" smtClean="0"/>
              <a:t>Temperature, humidity, and fine particulate matter (PM2.5) concentrations recorded by the Arduino-powered </a:t>
            </a:r>
            <a:r>
              <a:rPr lang="en-US" dirty="0" err="1" smtClean="0"/>
              <a:t>AirBeam</a:t>
            </a:r>
            <a:r>
              <a:rPr lang="en-US" dirty="0" smtClean="0"/>
              <a:t>;</a:t>
            </a:r>
          </a:p>
          <a:p>
            <a:r>
              <a:rPr lang="en-US" dirty="0" smtClean="0"/>
              <a:t>Temperature, humidity, carbon monoxide (CO) and nitrogen dioxide (NO</a:t>
            </a:r>
            <a:r>
              <a:rPr lang="en-US" baseline="-25000" dirty="0" smtClean="0"/>
              <a:t>2</a:t>
            </a:r>
            <a:r>
              <a:rPr lang="en-US" dirty="0" smtClean="0"/>
              <a:t>) gas concentrations recorded by the Arduino-powered </a:t>
            </a:r>
            <a:r>
              <a:rPr lang="en-US" dirty="0" err="1" smtClean="0"/>
              <a:t>AirCasting</a:t>
            </a:r>
            <a:r>
              <a:rPr lang="en-US" dirty="0" smtClean="0"/>
              <a:t> Air Monitor;</a:t>
            </a:r>
          </a:p>
          <a:p>
            <a:r>
              <a:rPr lang="en-US" dirty="0" smtClean="0"/>
              <a:t>Heart rate, heart rate variability, R to R, breathing rate, activity level, peak acceleration and core temperature measurements. </a:t>
            </a:r>
          </a:p>
        </p:txBody>
      </p:sp>
      <p:pic>
        <p:nvPicPr>
          <p:cNvPr id="9218" name="Picture 2" descr="Aircasting_howitwork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3962400" cy="6885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92299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2100"/>
          <a:stretch/>
        </p:blipFill>
        <p:spPr>
          <a:xfrm>
            <a:off x="1" y="0"/>
            <a:ext cx="12192000" cy="6858000"/>
          </a:xfrm>
          <a:prstGeom prst="rect">
            <a:avLst/>
          </a:prstGeom>
        </p:spPr>
      </p:pic>
      <p:sp>
        <p:nvSpPr>
          <p:cNvPr id="5" name="TextBox 4"/>
          <p:cNvSpPr txBox="1"/>
          <p:nvPr/>
        </p:nvSpPr>
        <p:spPr>
          <a:xfrm>
            <a:off x="182880" y="597408"/>
            <a:ext cx="2954655" cy="707886"/>
          </a:xfrm>
          <a:prstGeom prst="rect">
            <a:avLst/>
          </a:prstGeom>
          <a:noFill/>
        </p:spPr>
        <p:txBody>
          <a:bodyPr wrap="none" rtlCol="0">
            <a:spAutoFit/>
          </a:bodyPr>
          <a:lstStyle/>
          <a:p>
            <a:r>
              <a:rPr lang="en-US" sz="4000" b="1" dirty="0">
                <a:solidFill>
                  <a:schemeClr val="bg1"/>
                </a:solidFill>
              </a:rPr>
              <a:t>j</a:t>
            </a:r>
            <a:r>
              <a:rPr lang="en-US" sz="4000" b="1" dirty="0" smtClean="0">
                <a:solidFill>
                  <a:schemeClr val="bg1"/>
                </a:solidFill>
              </a:rPr>
              <a:t>oinclarity.io</a:t>
            </a:r>
            <a:r>
              <a:rPr lang="en-US" dirty="0" smtClean="0"/>
              <a:t>	</a:t>
            </a:r>
            <a:endParaRPr lang="en-US" dirty="0"/>
          </a:p>
        </p:txBody>
      </p:sp>
    </p:spTree>
    <p:extLst>
      <p:ext uri="{BB962C8B-B14F-4D97-AF65-F5344CB8AC3E}">
        <p14:creationId xmlns:p14="http://schemas.microsoft.com/office/powerpoint/2010/main" val="29176144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Clarity</a:t>
            </a:r>
            <a:endParaRPr lang="en-US" b="1" dirty="0"/>
          </a:p>
        </p:txBody>
      </p:sp>
      <p:sp>
        <p:nvSpPr>
          <p:cNvPr id="3" name="Content Placeholder 2"/>
          <p:cNvSpPr>
            <a:spLocks noGrp="1"/>
          </p:cNvSpPr>
          <p:nvPr>
            <p:ph idx="1"/>
          </p:nvPr>
        </p:nvSpPr>
        <p:spPr>
          <a:xfrm>
            <a:off x="6156960" y="1825625"/>
            <a:ext cx="5196840" cy="4351338"/>
          </a:xfrm>
        </p:spPr>
        <p:txBody>
          <a:bodyPr>
            <a:normAutofit fontScale="92500"/>
          </a:bodyPr>
          <a:lstStyle/>
          <a:p>
            <a:r>
              <a:rPr lang="en-US" dirty="0" smtClean="0"/>
              <a:t>Presented as the </a:t>
            </a:r>
            <a:r>
              <a:rPr lang="en-US" dirty="0"/>
              <a:t>World's s</a:t>
            </a:r>
            <a:r>
              <a:rPr lang="en-US" dirty="0" smtClean="0"/>
              <a:t>mallest PM2.5 Sensor.</a:t>
            </a:r>
          </a:p>
          <a:p>
            <a:r>
              <a:rPr lang="en-US" dirty="0" smtClean="0"/>
              <a:t>First was conceived as a wearable, more recently as a sensor that shows data in the cloud.</a:t>
            </a:r>
          </a:p>
          <a:p>
            <a:r>
              <a:rPr lang="en-US" dirty="0" smtClean="0"/>
              <a:t>Not completely finished, but already featuring in media, and had advanced in operations in China.</a:t>
            </a:r>
          </a:p>
          <a:p>
            <a:r>
              <a:rPr lang="en-US" dirty="0" smtClean="0"/>
              <a:t>Start-up from University of California, Berkeley.</a:t>
            </a:r>
            <a:endParaRPr lang="en-US" dirty="0"/>
          </a:p>
        </p:txBody>
      </p:sp>
      <p:pic>
        <p:nvPicPr>
          <p:cNvPr id="6150" name="Picture 6" descr="clarity-inl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512" y="1968659"/>
            <a:ext cx="5611071" cy="4208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3296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1700"/>
          <a:stretch/>
        </p:blipFill>
        <p:spPr>
          <a:xfrm>
            <a:off x="0" y="0"/>
            <a:ext cx="12192000" cy="6858000"/>
          </a:xfrm>
          <a:prstGeom prst="rect">
            <a:avLst/>
          </a:prstGeom>
        </p:spPr>
      </p:pic>
    </p:spTree>
    <p:extLst>
      <p:ext uri="{BB962C8B-B14F-4D97-AF65-F5344CB8AC3E}">
        <p14:creationId xmlns:p14="http://schemas.microsoft.com/office/powerpoint/2010/main" val="446439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TZOA Features</a:t>
            </a:r>
            <a:endParaRPr lang="en-US" dirty="0"/>
          </a:p>
        </p:txBody>
      </p:sp>
      <p:sp>
        <p:nvSpPr>
          <p:cNvPr id="3" name="Content Placeholder 2"/>
          <p:cNvSpPr>
            <a:spLocks noGrp="1"/>
          </p:cNvSpPr>
          <p:nvPr>
            <p:ph idx="1"/>
          </p:nvPr>
        </p:nvSpPr>
        <p:spPr>
          <a:xfrm>
            <a:off x="6156960" y="1825625"/>
            <a:ext cx="5196840" cy="4351338"/>
          </a:xfrm>
        </p:spPr>
        <p:txBody>
          <a:bodyPr/>
          <a:lstStyle/>
          <a:p>
            <a:r>
              <a:rPr lang="en-US" dirty="0" smtClean="0"/>
              <a:t>Wearable ‘environ-tracker’.</a:t>
            </a:r>
          </a:p>
          <a:p>
            <a:r>
              <a:rPr lang="en-US" dirty="0" smtClean="0"/>
              <a:t>TZOA is currently in the middle of a crowdfunding campaign on </a:t>
            </a:r>
            <a:r>
              <a:rPr lang="en-US" dirty="0" err="1" smtClean="0"/>
              <a:t>Indiegogo</a:t>
            </a:r>
            <a:r>
              <a:rPr lang="en-US" dirty="0" smtClean="0"/>
              <a:t>.</a:t>
            </a:r>
          </a:p>
          <a:p>
            <a:r>
              <a:rPr lang="en-US" dirty="0" smtClean="0"/>
              <a:t>Finishing R&amp;D and prototyping.</a:t>
            </a:r>
          </a:p>
          <a:p>
            <a:r>
              <a:rPr lang="en-US" dirty="0" smtClean="0"/>
              <a:t>Sensor of PM2.5, UV, light, humidity and temp.</a:t>
            </a:r>
            <a:endParaRPr lang="en-US" dirty="0"/>
          </a:p>
        </p:txBody>
      </p:sp>
      <p:pic>
        <p:nvPicPr>
          <p:cNvPr id="4" name="Picture 2" descr="http://res.cloudinary.com/indiegogo-media-prod-cld/image/upload/c_limit,w_620/v1432017890/gqvp5levk193b0pzlad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44" y="4419600"/>
            <a:ext cx="59055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res.cloudinary.com/indiegogo-media-prod-cld/image/upload/c_limit,w_620/v1432016337/o7qtp3msrrymip15gvz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7567" y="2099342"/>
            <a:ext cx="3861054" cy="1233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5078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Most initiatives have </a:t>
            </a:r>
            <a:r>
              <a:rPr lang="en-US" dirty="0" smtClean="0"/>
              <a:t>started as citizen actions and latter have introduced commercial elements.</a:t>
            </a:r>
          </a:p>
          <a:p>
            <a:r>
              <a:rPr lang="en-US" dirty="0" smtClean="0"/>
              <a:t>Sensors are becoming essential part of air quality monitoring (over counter particles), however their value is through the internet (communities, cloud</a:t>
            </a:r>
            <a:r>
              <a:rPr lang="en-US" dirty="0"/>
              <a:t> </a:t>
            </a:r>
            <a:r>
              <a:rPr lang="en-US" dirty="0" smtClean="0"/>
              <a:t>and geolocation).</a:t>
            </a:r>
          </a:p>
          <a:p>
            <a:r>
              <a:rPr lang="en-US" dirty="0" smtClean="0"/>
              <a:t>DIY sensors are bringing new opportunities to reassess pollution  in a mobile, individual and located way, but is still under construction.</a:t>
            </a:r>
          </a:p>
          <a:p>
            <a:r>
              <a:rPr lang="en-US" dirty="0" err="1" smtClean="0"/>
              <a:t>Pachube</a:t>
            </a:r>
            <a:r>
              <a:rPr lang="en-US" dirty="0" smtClean="0"/>
              <a:t> (now </a:t>
            </a:r>
            <a:r>
              <a:rPr lang="en-US" dirty="0" err="1" smtClean="0"/>
              <a:t>Xively</a:t>
            </a:r>
            <a:r>
              <a:rPr lang="en-US" dirty="0" smtClean="0"/>
              <a:t>) </a:t>
            </a:r>
            <a:r>
              <a:rPr lang="en-US" dirty="0"/>
              <a:t>and </a:t>
            </a:r>
            <a:r>
              <a:rPr lang="en-US" dirty="0" smtClean="0"/>
              <a:t>Arduino have being very popular among air quality monitoring community. </a:t>
            </a:r>
            <a:endParaRPr lang="en-US" dirty="0"/>
          </a:p>
          <a:p>
            <a:endParaRPr lang="en-US" dirty="0"/>
          </a:p>
        </p:txBody>
      </p:sp>
    </p:spTree>
    <p:extLst>
      <p:ext uri="{BB962C8B-B14F-4D97-AF65-F5344CB8AC3E}">
        <p14:creationId xmlns:p14="http://schemas.microsoft.com/office/powerpoint/2010/main" val="17891972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matters for six cities project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Is any air quality monitoring initiative in your city worth telling because of its social significance, controversial points or potential to change the current understanding/governance of air pollution?</a:t>
            </a:r>
          </a:p>
          <a:p>
            <a:r>
              <a:rPr lang="en-US" dirty="0" smtClean="0"/>
              <a:t>How the evolution </a:t>
            </a:r>
            <a:r>
              <a:rPr lang="en-US" dirty="0" smtClean="0"/>
              <a:t>of monitored pollutants (</a:t>
            </a:r>
            <a:r>
              <a:rPr lang="en-US" dirty="0" smtClean="0"/>
              <a:t>NO</a:t>
            </a:r>
            <a:r>
              <a:rPr lang="en-US" dirty="0" smtClean="0"/>
              <a:t>, CO2 and </a:t>
            </a:r>
            <a:r>
              <a:rPr lang="en-US" dirty="0" smtClean="0"/>
              <a:t>PM2.5), spatial reference (fixed, indoor, outdoor, mobile), </a:t>
            </a:r>
            <a:endParaRPr lang="en-US" dirty="0" smtClean="0"/>
          </a:p>
          <a:p>
            <a:r>
              <a:rPr lang="en-US" dirty="0" smtClean="0"/>
              <a:t>What motivates citizen air quality: </a:t>
            </a:r>
            <a:r>
              <a:rPr lang="en-US" b="1" dirty="0" smtClean="0"/>
              <a:t>Knowledge/oriented , advocacy oriented</a:t>
            </a:r>
          </a:p>
          <a:p>
            <a:r>
              <a:rPr lang="en-US" dirty="0" smtClean="0"/>
              <a:t>Is the citizens’ data serving for </a:t>
            </a:r>
            <a:r>
              <a:rPr lang="en-US" b="1" dirty="0" smtClean="0"/>
              <a:t>peer reviewing </a:t>
            </a:r>
            <a:r>
              <a:rPr lang="en-US" dirty="0" smtClean="0"/>
              <a:t>the official data? Is the data coping with </a:t>
            </a:r>
            <a:r>
              <a:rPr lang="en-US" b="1" dirty="0" smtClean="0"/>
              <a:t>lack of knowledge</a:t>
            </a:r>
            <a:r>
              <a:rPr lang="en-US" dirty="0" smtClean="0"/>
              <a:t>. </a:t>
            </a:r>
            <a:endParaRPr lang="en-US" dirty="0" smtClean="0"/>
          </a:p>
          <a:p>
            <a:r>
              <a:rPr lang="en-US" dirty="0" smtClean="0"/>
              <a:t>Cloud </a:t>
            </a:r>
            <a:r>
              <a:rPr lang="en-US" dirty="0" smtClean="0"/>
              <a:t>services is key to boast the service. However, the analysis is presenting </a:t>
            </a:r>
            <a:r>
              <a:rPr lang="en-US" dirty="0" smtClean="0"/>
              <a:t>similar or more complex problems as in governmental </a:t>
            </a:r>
            <a:r>
              <a:rPr lang="en-US" dirty="0" smtClean="0"/>
              <a:t>fixed stations.</a:t>
            </a:r>
          </a:p>
          <a:p>
            <a:endParaRPr lang="en-US" dirty="0"/>
          </a:p>
        </p:txBody>
      </p:sp>
    </p:spTree>
    <p:extLst>
      <p:ext uri="{BB962C8B-B14F-4D97-AF65-F5344CB8AC3E}">
        <p14:creationId xmlns:p14="http://schemas.microsoft.com/office/powerpoint/2010/main" val="2283870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r>
              <a:rPr lang="en-US" dirty="0" err="1"/>
              <a:t>Funtowicz</a:t>
            </a:r>
            <a:r>
              <a:rPr lang="en-US" dirty="0"/>
              <a:t> S O, </a:t>
            </a:r>
            <a:r>
              <a:rPr lang="en-US" dirty="0" err="1"/>
              <a:t>Ravetz</a:t>
            </a:r>
            <a:r>
              <a:rPr lang="en-US" dirty="0"/>
              <a:t> J R, 1991, ``A new scientific methodology for global environmental issues</a:t>
            </a:r>
            <a:r>
              <a:rPr lang="en-US" dirty="0" smtClean="0"/>
              <a:t>'', in </a:t>
            </a:r>
            <a:r>
              <a:rPr lang="en-US" dirty="0"/>
              <a:t>Ecological Economics Ed. R </a:t>
            </a:r>
            <a:r>
              <a:rPr lang="en-US" dirty="0" err="1"/>
              <a:t>Costanza</a:t>
            </a:r>
            <a:r>
              <a:rPr lang="en-US" dirty="0"/>
              <a:t> (Columbia University Press, New York) pp </a:t>
            </a:r>
            <a:r>
              <a:rPr lang="en-US" dirty="0" smtClean="0"/>
              <a:t>137-152.</a:t>
            </a:r>
          </a:p>
          <a:p>
            <a:pPr marL="0" indent="0">
              <a:buNone/>
            </a:pPr>
            <a:r>
              <a:rPr lang="en-US" dirty="0" err="1" smtClean="0"/>
              <a:t>Yearley</a:t>
            </a:r>
            <a:r>
              <a:rPr lang="en-US" dirty="0" smtClean="0"/>
              <a:t>, Steven. 2006a. Bridging the Science—Policy Divide in Urban Air-Quality Management: Evaluating Ways to Make Models More Robust through Public Engagement. Environment and Planning C 24 (S): 701—714.</a:t>
            </a:r>
          </a:p>
          <a:p>
            <a:pPr marL="0" indent="0">
              <a:buNone/>
            </a:pPr>
            <a:r>
              <a:rPr lang="en-US" dirty="0"/>
              <a:t/>
            </a:r>
            <a:br>
              <a:rPr lang="en-US" dirty="0"/>
            </a:br>
            <a:r>
              <a:rPr lang="en-US" dirty="0"/>
              <a:t/>
            </a:r>
            <a:br>
              <a:rPr lang="en-US" dirty="0"/>
            </a:br>
            <a:endParaRPr lang="en-US" dirty="0"/>
          </a:p>
        </p:txBody>
      </p:sp>
      <p:sp>
        <p:nvSpPr>
          <p:cNvPr id="4" name="Rectangle 1"/>
          <p:cNvSpPr>
            <a:spLocks noChangeArrowheads="1"/>
          </p:cNvSpPr>
          <p:nvPr/>
        </p:nvSpPr>
        <p:spPr bwMode="auto">
          <a:xfrm>
            <a:off x="0" y="-123110"/>
            <a:ext cx="2199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Arial Unicode MS" panose="020B0604020202020204" pitchFamily="34" charset="-128"/>
              </a:rPr>
              <a:t>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81754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r="2900" b="3285"/>
          <a:stretch/>
        </p:blipFill>
        <p:spPr>
          <a:xfrm>
            <a:off x="231648" y="80333"/>
            <a:ext cx="10887456" cy="6777667"/>
          </a:xfrm>
          <a:prstGeom prst="rect">
            <a:avLst/>
          </a:prstGeom>
        </p:spPr>
      </p:pic>
    </p:spTree>
    <p:extLst>
      <p:ext uri="{BB962C8B-B14F-4D97-AF65-F5344CB8AC3E}">
        <p14:creationId xmlns:p14="http://schemas.microsoft.com/office/powerpoint/2010/main" val="2599853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42148" y="1803908"/>
            <a:ext cx="11391090" cy="1002792"/>
          </a:xfrm>
          <a:prstGeom prst="rect">
            <a:avLst/>
          </a:prstGeom>
        </p:spPr>
      </p:pic>
    </p:spTree>
    <p:extLst>
      <p:ext uri="{BB962C8B-B14F-4D97-AF65-F5344CB8AC3E}">
        <p14:creationId xmlns:p14="http://schemas.microsoft.com/office/powerpoint/2010/main" val="3497404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62225" y="1062037"/>
            <a:ext cx="7067550" cy="4733925"/>
          </a:xfrm>
          <a:prstGeom prst="rect">
            <a:avLst/>
          </a:prstGeom>
        </p:spPr>
      </p:pic>
      <p:sp>
        <p:nvSpPr>
          <p:cNvPr id="5" name="TextBox 4"/>
          <p:cNvSpPr txBox="1"/>
          <p:nvPr/>
        </p:nvSpPr>
        <p:spPr>
          <a:xfrm>
            <a:off x="8156448" y="6339840"/>
            <a:ext cx="925125" cy="369332"/>
          </a:xfrm>
          <a:prstGeom prst="rect">
            <a:avLst/>
          </a:prstGeom>
          <a:noFill/>
        </p:spPr>
        <p:txBody>
          <a:bodyPr wrap="none" rtlCol="0">
            <a:spAutoFit/>
          </a:bodyPr>
          <a:lstStyle/>
          <a:p>
            <a:r>
              <a:rPr lang="en-US" dirty="0"/>
              <a:t>e</a:t>
            </a:r>
            <a:r>
              <a:rPr lang="en-US" dirty="0" smtClean="0"/>
              <a:t>pa.gov</a:t>
            </a:r>
            <a:endParaRPr lang="en-US" dirty="0"/>
          </a:p>
        </p:txBody>
      </p:sp>
    </p:spTree>
    <p:extLst>
      <p:ext uri="{BB962C8B-B14F-4D97-AF65-F5344CB8AC3E}">
        <p14:creationId xmlns:p14="http://schemas.microsoft.com/office/powerpoint/2010/main" val="3744803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664" y="2157349"/>
            <a:ext cx="10515600" cy="1325563"/>
          </a:xfrm>
        </p:spPr>
        <p:txBody>
          <a:bodyPr/>
          <a:lstStyle/>
          <a:p>
            <a:r>
              <a:rPr lang="en-US" b="1" dirty="0" smtClean="0"/>
              <a:t>Experts</a:t>
            </a:r>
            <a:endParaRPr lang="en-US" b="1" dirty="0"/>
          </a:p>
        </p:txBody>
      </p:sp>
    </p:spTree>
    <p:extLst>
      <p:ext uri="{BB962C8B-B14F-4D97-AF65-F5344CB8AC3E}">
        <p14:creationId xmlns:p14="http://schemas.microsoft.com/office/powerpoint/2010/main" val="3068029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2856" y="2754757"/>
            <a:ext cx="10515600" cy="1325563"/>
          </a:xfrm>
        </p:spPr>
        <p:txBody>
          <a:bodyPr>
            <a:normAutofit fontScale="90000"/>
          </a:bodyPr>
          <a:lstStyle/>
          <a:p>
            <a:pPr algn="just"/>
            <a:r>
              <a:rPr lang="en-US" sz="3100" dirty="0"/>
              <a:t>People constantly ask me: What’s the quality of this sensor? How good is it? Does it really work? They ask me because I work at Sonoma Technology, Inc. (STI), which provides high-end consulting to air quality agencies like the U.S. Environmental Protection Agency. At STI, we use expensive, extremely accurate instruments to assess air quality conditions for scientific studies that affect policy and regulatory decisions. But at home, during nights and weekends, I’m hacking and working with low-cost air quality monitors with the DIY, non-profit, </a:t>
            </a:r>
            <a:r>
              <a:rPr lang="en-US" sz="3100" dirty="0" smtClean="0"/>
              <a:t>and maker </a:t>
            </a:r>
            <a:r>
              <a:rPr lang="en-US" sz="3100" dirty="0"/>
              <a:t>communities</a:t>
            </a:r>
            <a:r>
              <a:rPr lang="en-US" dirty="0" smtClean="0"/>
              <a:t>.</a:t>
            </a:r>
            <a:br>
              <a:rPr lang="en-US" dirty="0" smtClean="0"/>
            </a:br>
            <a:r>
              <a:rPr lang="en-US" dirty="0"/>
              <a:t/>
            </a:r>
            <a:br>
              <a:rPr lang="en-US" dirty="0"/>
            </a:br>
            <a:r>
              <a:rPr lang="en-US" sz="4000" dirty="0" smtClean="0"/>
              <a:t>Tim Dye</a:t>
            </a:r>
            <a:endParaRPr lang="en-US" sz="4000" dirty="0"/>
          </a:p>
        </p:txBody>
      </p:sp>
    </p:spTree>
    <p:extLst>
      <p:ext uri="{BB962C8B-B14F-4D97-AF65-F5344CB8AC3E}">
        <p14:creationId xmlns:p14="http://schemas.microsoft.com/office/powerpoint/2010/main" val="3433796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Expert knowledge/</a:t>
            </a:r>
            <a:r>
              <a:rPr lang="en-US" dirty="0" smtClean="0"/>
              <a:t>Citizen </a:t>
            </a:r>
            <a:r>
              <a:rPr lang="en-US" dirty="0" smtClean="0"/>
              <a:t>Science</a:t>
            </a:r>
          </a:p>
          <a:p>
            <a:r>
              <a:rPr lang="en-US" dirty="0" smtClean="0"/>
              <a:t>Types</a:t>
            </a:r>
            <a:r>
              <a:rPr lang="en-US" dirty="0" smtClean="0"/>
              <a:t>: Air Quality Egg (networks), FLOAT </a:t>
            </a:r>
            <a:r>
              <a:rPr lang="en-US" dirty="0" smtClean="0"/>
              <a:t>(poetics), </a:t>
            </a:r>
            <a:r>
              <a:rPr lang="en-US" dirty="0" smtClean="0"/>
              <a:t>Smart Air (commercial). </a:t>
            </a:r>
          </a:p>
          <a:p>
            <a:r>
              <a:rPr lang="en-US" dirty="0" smtClean="0"/>
              <a:t>New generation: </a:t>
            </a:r>
            <a:r>
              <a:rPr lang="en-US" dirty="0" smtClean="0"/>
              <a:t>sensors (wearables and mobile)</a:t>
            </a:r>
            <a:endParaRPr lang="en-US" dirty="0" smtClean="0"/>
          </a:p>
          <a:p>
            <a:endParaRPr lang="en-US" dirty="0" smtClean="0"/>
          </a:p>
          <a:p>
            <a:endParaRPr lang="en-US" dirty="0"/>
          </a:p>
        </p:txBody>
      </p:sp>
    </p:spTree>
    <p:extLst>
      <p:ext uri="{BB962C8B-B14F-4D97-AF65-F5344CB8AC3E}">
        <p14:creationId xmlns:p14="http://schemas.microsoft.com/office/powerpoint/2010/main" val="12154619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3272" y="1803781"/>
            <a:ext cx="10515600" cy="1325563"/>
          </a:xfrm>
        </p:spPr>
        <p:txBody>
          <a:bodyPr/>
          <a:lstStyle/>
          <a:p>
            <a:r>
              <a:rPr lang="en-US" dirty="0" smtClean="0"/>
              <a:t>Citizen science and public engagement</a:t>
            </a:r>
            <a:endParaRPr lang="en-US" dirty="0"/>
          </a:p>
        </p:txBody>
      </p:sp>
    </p:spTree>
    <p:extLst>
      <p:ext uri="{BB962C8B-B14F-4D97-AF65-F5344CB8AC3E}">
        <p14:creationId xmlns:p14="http://schemas.microsoft.com/office/powerpoint/2010/main" val="7856146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TotalTime>
  <Words>868</Words>
  <Application>Microsoft Office PowerPoint</Application>
  <PresentationFormat>Widescreen</PresentationFormat>
  <Paragraphs>62</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 Unicode MS</vt:lpstr>
      <vt:lpstr>Arial</vt:lpstr>
      <vt:lpstr>Calibri</vt:lpstr>
      <vt:lpstr>Calibri Light</vt:lpstr>
      <vt:lpstr>Office Theme</vt:lpstr>
      <vt:lpstr>Air quality monitoring and data visualization: a citizens and DIY  approach</vt:lpstr>
      <vt:lpstr>Rapid developments in technology led to the production of small, low-cost air pollution sensors. These new technologies, used by academics, industry, communities and individuals, symbolize the future of air quality monitoring. New technologies have the potential to serve many purposes, including:  In-plant sensor networks and “fenceline” monitoring – facilities could use sensor networks to detect fugitive emissions Monitoring near emissions sources – helping communities understand near-source exposures Wearable sensors – engaging citizens in personal monitoring, and learning about exposures during exercise and the exposure of sensitive family members Mobile sensor platforms – developing spatially resolved data on air quality in local areas Supplementing current air quality monitoring networks with a high density sensor network </vt:lpstr>
      <vt:lpstr>PowerPoint Presentation</vt:lpstr>
      <vt:lpstr>PowerPoint Presentation</vt:lpstr>
      <vt:lpstr>PowerPoint Presentation</vt:lpstr>
      <vt:lpstr>Experts</vt:lpstr>
      <vt:lpstr>People constantly ask me: What’s the quality of this sensor? How good is it? Does it really work? They ask me because I work at Sonoma Technology, Inc. (STI), which provides high-end consulting to air quality agencies like the U.S. Environmental Protection Agency. At STI, we use expensive, extremely accurate instruments to assess air quality conditions for scientific studies that affect policy and regulatory decisions. But at home, during nights and weekends, I’m hacking and working with low-cost air quality monitors with the DIY, non-profit, and maker communities.  Tim Dye</vt:lpstr>
      <vt:lpstr>PowerPoint Presentation</vt:lpstr>
      <vt:lpstr>Citizen science and public engagement</vt:lpstr>
      <vt:lpstr>PowerPoint Presentation</vt:lpstr>
      <vt:lpstr>PowerPoint Presentation</vt:lpstr>
      <vt:lpstr>airqualityEGG features</vt:lpstr>
      <vt:lpstr>PowerPoint Presentation</vt:lpstr>
      <vt:lpstr>PowerPoint Presentation</vt:lpstr>
      <vt:lpstr>FLOAT-Beijing</vt:lpstr>
      <vt:lpstr>FLOAT features</vt:lpstr>
      <vt:lpstr>PowerPoint Presentation</vt:lpstr>
      <vt:lpstr>SmartAIR features</vt:lpstr>
      <vt:lpstr>New generation</vt:lpstr>
      <vt:lpstr>PowerPoint Presentation</vt:lpstr>
      <vt:lpstr>Air beam features</vt:lpstr>
      <vt:lpstr>PowerPoint Presentation</vt:lpstr>
      <vt:lpstr>Clarity</vt:lpstr>
      <vt:lpstr>PowerPoint Presentation</vt:lpstr>
      <vt:lpstr>TZOA Features</vt:lpstr>
      <vt:lpstr>PowerPoint Presentation</vt:lpstr>
      <vt:lpstr>What matters for six cities project</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Tutuba</dc:creator>
  <cp:lastModifiedBy>Tutuba</cp:lastModifiedBy>
  <cp:revision>20</cp:revision>
  <dcterms:created xsi:type="dcterms:W3CDTF">2015-11-23T14:27:21Z</dcterms:created>
  <dcterms:modified xsi:type="dcterms:W3CDTF">2015-11-24T17:42:53Z</dcterms:modified>
</cp:coreProperties>
</file>